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3"/>
    </p:embeddedFont>
    <p:embeddedFont>
      <p:font typeface="BenchNine" panose="020B0604020202020204" charset="0"/>
      <p:regular r:id="rId14"/>
      <p:bold r:id="rId15"/>
    </p:embeddedFont>
    <p:embeddedFont>
      <p:font typeface="Epilogue" panose="020B0604020202020204" charset="0"/>
      <p:regular r:id="rId16"/>
      <p:bold r:id="rId17"/>
      <p:italic r:id="rId18"/>
      <p:boldItalic r:id="rId19"/>
    </p:embeddedFont>
    <p:embeddedFont>
      <p:font typeface="Nunito Light" pitchFamily="2" charset="0"/>
      <p:regular r:id="rId20"/>
      <p: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SemiBold" panose="00000700000000000000" pitchFamily="2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015453E-C822-4CC3-AF7B-9555D5A624F5}">
          <p14:sldIdLst>
            <p14:sldId id="256"/>
            <p14:sldId id="257"/>
            <p14:sldId id="258"/>
            <p14:sldId id="259"/>
            <p14:sldId id="260"/>
            <p14:sldId id="262"/>
            <p14:sldId id="266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E59C24-0BB1-47EF-BDAE-E7856F673BFE}">
  <a:tblStyle styleId="{79E59C24-0BB1-47EF-BDAE-E7856F673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sh\Documents\apollo_pharmacy_data_revised%20(3)%20(1)%20(1)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sh\Documents\apollo_pharmacy_data_revised%20(3)%20(1)%20(1)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arsh\Documents\apollo_pharmacy_data_revised%20(3)%20(1)%20(1)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[apollo_pharmacy_data_revised (3) (1) (1) (1).xlsx]Revenue vs Discount!PivotTable8</c:name>
    <c:fmtId val="21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1"/>
          <c:order val="1"/>
          <c:tx>
            <c:strRef>
              <c:f>'Revenue vs Discount'!$G$3</c:f>
              <c:strCache>
                <c:ptCount val="1"/>
                <c:pt idx="0">
                  <c:v>Sum of Total Revenue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'Revenue vs Discount'!$E$4:$E$71</c:f>
              <c:strCache>
                <c:ptCount val="67"/>
                <c:pt idx="0">
                  <c:v>2024-04-01 00:00:00</c:v>
                </c:pt>
                <c:pt idx="1">
                  <c:v>2024-04-02 00:00:00</c:v>
                </c:pt>
                <c:pt idx="2">
                  <c:v>2024-04-03 00:00:00</c:v>
                </c:pt>
                <c:pt idx="3">
                  <c:v>2024-04-04 00:00:00</c:v>
                </c:pt>
                <c:pt idx="4">
                  <c:v>2024-04-05 00:00:00</c:v>
                </c:pt>
                <c:pt idx="5">
                  <c:v>2024-04-06 00:00:00</c:v>
                </c:pt>
                <c:pt idx="6">
                  <c:v>2024-04-07 00:00:00</c:v>
                </c:pt>
                <c:pt idx="7">
                  <c:v>2024-04-08 00:00:00</c:v>
                </c:pt>
                <c:pt idx="8">
                  <c:v>2024-04-09 00:00:00</c:v>
                </c:pt>
                <c:pt idx="9">
                  <c:v>2024-04-10 00:00:00</c:v>
                </c:pt>
                <c:pt idx="10">
                  <c:v>2024-04-11 00:00:00</c:v>
                </c:pt>
                <c:pt idx="11">
                  <c:v>2024-04-12 00:00:00</c:v>
                </c:pt>
                <c:pt idx="12">
                  <c:v>2024-04-13 00:00:00</c:v>
                </c:pt>
                <c:pt idx="13">
                  <c:v>2024-04-14 00:00:00</c:v>
                </c:pt>
                <c:pt idx="14">
                  <c:v>2024-04-15 00:00:00</c:v>
                </c:pt>
                <c:pt idx="15">
                  <c:v>2024-04-16 00:00:00</c:v>
                </c:pt>
                <c:pt idx="16">
                  <c:v>2024-04-17 00:00:00</c:v>
                </c:pt>
                <c:pt idx="17">
                  <c:v>2024-04-18 00:00:00</c:v>
                </c:pt>
                <c:pt idx="18">
                  <c:v>2024-04-19 00:00:00</c:v>
                </c:pt>
                <c:pt idx="19">
                  <c:v>2024-04-20 00:00:00</c:v>
                </c:pt>
                <c:pt idx="20">
                  <c:v>2024-04-21 00:00:00</c:v>
                </c:pt>
                <c:pt idx="21">
                  <c:v>2024-04-22 00:00:00</c:v>
                </c:pt>
                <c:pt idx="22">
                  <c:v>2024-04-23 00:00:00</c:v>
                </c:pt>
                <c:pt idx="23">
                  <c:v>2024-04-24 00:00:00</c:v>
                </c:pt>
                <c:pt idx="24">
                  <c:v>2024-04-25 00:00:00</c:v>
                </c:pt>
                <c:pt idx="25">
                  <c:v>2024-04-26 00:00:00</c:v>
                </c:pt>
                <c:pt idx="26">
                  <c:v>2024-04-27 00:00:00</c:v>
                </c:pt>
                <c:pt idx="27">
                  <c:v>2024-04-28 00:00:00</c:v>
                </c:pt>
                <c:pt idx="28">
                  <c:v>2024-04-29 00:00:00</c:v>
                </c:pt>
                <c:pt idx="29">
                  <c:v>2024-04-30 00:00:00</c:v>
                </c:pt>
                <c:pt idx="30">
                  <c:v>2024-05-01 00:00:00</c:v>
                </c:pt>
                <c:pt idx="31">
                  <c:v>2024-05-02 00:00:00</c:v>
                </c:pt>
                <c:pt idx="32">
                  <c:v>2024-05-03 00:00:00</c:v>
                </c:pt>
                <c:pt idx="33">
                  <c:v>2024-05-04 00:00:00</c:v>
                </c:pt>
                <c:pt idx="34">
                  <c:v>2024-05-05 00:00:00</c:v>
                </c:pt>
                <c:pt idx="35">
                  <c:v>2024-05-06 00:00:00</c:v>
                </c:pt>
                <c:pt idx="36">
                  <c:v>2024-05-07 00:00:00</c:v>
                </c:pt>
                <c:pt idx="37">
                  <c:v>2024-05-08 00:00:00</c:v>
                </c:pt>
                <c:pt idx="38">
                  <c:v>2024-05-09 00:00:00</c:v>
                </c:pt>
                <c:pt idx="39">
                  <c:v>2024-05-10 00:00:00</c:v>
                </c:pt>
                <c:pt idx="40">
                  <c:v>2024-05-11 00:00:00</c:v>
                </c:pt>
                <c:pt idx="41">
                  <c:v>2024-05-12 00:00:00</c:v>
                </c:pt>
                <c:pt idx="42">
                  <c:v>2024-05-13 00:00:00</c:v>
                </c:pt>
                <c:pt idx="43">
                  <c:v>2024-05-14 00:00:00</c:v>
                </c:pt>
                <c:pt idx="44">
                  <c:v>2024-05-15 00:00:00</c:v>
                </c:pt>
                <c:pt idx="45">
                  <c:v>2024-05-16 00:00:00</c:v>
                </c:pt>
                <c:pt idx="46">
                  <c:v>2024-05-17 00:00:00</c:v>
                </c:pt>
                <c:pt idx="47">
                  <c:v>2024-05-18 00:00:00</c:v>
                </c:pt>
                <c:pt idx="48">
                  <c:v>2024-05-19 00:00:00</c:v>
                </c:pt>
                <c:pt idx="49">
                  <c:v>2024-05-20 00:00:00</c:v>
                </c:pt>
                <c:pt idx="50">
                  <c:v>2024-05-21 00:00:00</c:v>
                </c:pt>
                <c:pt idx="51">
                  <c:v>2024-05-22 00:00:00</c:v>
                </c:pt>
                <c:pt idx="52">
                  <c:v>2024-05-23 00:00:00</c:v>
                </c:pt>
                <c:pt idx="53">
                  <c:v>2024-05-24 00:00:00</c:v>
                </c:pt>
                <c:pt idx="54">
                  <c:v>2024-05-25 00:00:00</c:v>
                </c:pt>
                <c:pt idx="55">
                  <c:v>2024-05-26 00:00:00</c:v>
                </c:pt>
                <c:pt idx="56">
                  <c:v>2024-05-27 00:00:00</c:v>
                </c:pt>
                <c:pt idx="57">
                  <c:v>2024-05-28 00:00:00</c:v>
                </c:pt>
                <c:pt idx="58">
                  <c:v>2024-05-29 00:00:00</c:v>
                </c:pt>
                <c:pt idx="59">
                  <c:v>2024-05-30 00:00:00</c:v>
                </c:pt>
                <c:pt idx="60">
                  <c:v>2024-05-31 00:00:00</c:v>
                </c:pt>
                <c:pt idx="61">
                  <c:v>2024-06-01 00:00:00</c:v>
                </c:pt>
                <c:pt idx="62">
                  <c:v>2024-06-02 00:00:00</c:v>
                </c:pt>
                <c:pt idx="63">
                  <c:v>2024-06-03 00:00:00</c:v>
                </c:pt>
                <c:pt idx="64">
                  <c:v>2024-06-04 00:00:00</c:v>
                </c:pt>
                <c:pt idx="65">
                  <c:v>2024-06-05 00:00:00</c:v>
                </c:pt>
                <c:pt idx="66">
                  <c:v>2024-06-06 00:00:00</c:v>
                </c:pt>
              </c:strCache>
            </c:strRef>
          </c:cat>
          <c:val>
            <c:numRef>
              <c:f>'Revenue vs Discount'!$G$4:$G$71</c:f>
              <c:numCache>
                <c:formatCode>General</c:formatCode>
                <c:ptCount val="67"/>
                <c:pt idx="0">
                  <c:v>5121.6399999999985</c:v>
                </c:pt>
                <c:pt idx="1">
                  <c:v>5310.15</c:v>
                </c:pt>
                <c:pt idx="2">
                  <c:v>5432.1399999999985</c:v>
                </c:pt>
                <c:pt idx="3">
                  <c:v>5312.7</c:v>
                </c:pt>
                <c:pt idx="4">
                  <c:v>5516.1899999999987</c:v>
                </c:pt>
                <c:pt idx="5">
                  <c:v>5467.0300000000007</c:v>
                </c:pt>
                <c:pt idx="6">
                  <c:v>5544.3100000000013</c:v>
                </c:pt>
                <c:pt idx="7">
                  <c:v>5331.53</c:v>
                </c:pt>
                <c:pt idx="8">
                  <c:v>5373.8899999999994</c:v>
                </c:pt>
                <c:pt idx="9">
                  <c:v>5286.46</c:v>
                </c:pt>
                <c:pt idx="10">
                  <c:v>5512.4299999999994</c:v>
                </c:pt>
                <c:pt idx="11">
                  <c:v>5276.17</c:v>
                </c:pt>
                <c:pt idx="12">
                  <c:v>5311.95</c:v>
                </c:pt>
                <c:pt idx="13">
                  <c:v>5213.8799999999992</c:v>
                </c:pt>
                <c:pt idx="14">
                  <c:v>15877.35</c:v>
                </c:pt>
                <c:pt idx="15">
                  <c:v>13737.99</c:v>
                </c:pt>
                <c:pt idx="16">
                  <c:v>13987.499999999998</c:v>
                </c:pt>
                <c:pt idx="17">
                  <c:v>16213.850000000002</c:v>
                </c:pt>
                <c:pt idx="18">
                  <c:v>12445.399999999998</c:v>
                </c:pt>
                <c:pt idx="19">
                  <c:v>11772.000000000002</c:v>
                </c:pt>
                <c:pt idx="20">
                  <c:v>12388.06</c:v>
                </c:pt>
                <c:pt idx="21">
                  <c:v>11903.9</c:v>
                </c:pt>
                <c:pt idx="22">
                  <c:v>12116.18</c:v>
                </c:pt>
                <c:pt idx="23">
                  <c:v>12483.56</c:v>
                </c:pt>
                <c:pt idx="24">
                  <c:v>10913.060000000001</c:v>
                </c:pt>
                <c:pt idx="25">
                  <c:v>8803.25</c:v>
                </c:pt>
                <c:pt idx="26">
                  <c:v>11768.699999999997</c:v>
                </c:pt>
                <c:pt idx="27">
                  <c:v>10182.650000000001</c:v>
                </c:pt>
                <c:pt idx="28">
                  <c:v>7953.6799999999994</c:v>
                </c:pt>
                <c:pt idx="29">
                  <c:v>10532.57</c:v>
                </c:pt>
                <c:pt idx="30">
                  <c:v>8903.34</c:v>
                </c:pt>
                <c:pt idx="31">
                  <c:v>7756.71</c:v>
                </c:pt>
                <c:pt idx="32">
                  <c:v>5866.93</c:v>
                </c:pt>
                <c:pt idx="33">
                  <c:v>7326.5999999999995</c:v>
                </c:pt>
                <c:pt idx="34">
                  <c:v>6794.89</c:v>
                </c:pt>
                <c:pt idx="35">
                  <c:v>6988.6</c:v>
                </c:pt>
                <c:pt idx="36">
                  <c:v>6176.81</c:v>
                </c:pt>
                <c:pt idx="37">
                  <c:v>5299.12</c:v>
                </c:pt>
                <c:pt idx="38">
                  <c:v>5075.75</c:v>
                </c:pt>
                <c:pt idx="39">
                  <c:v>4569.0399999999991</c:v>
                </c:pt>
                <c:pt idx="40">
                  <c:v>4568.5099999999993</c:v>
                </c:pt>
                <c:pt idx="41">
                  <c:v>4209.7899999999991</c:v>
                </c:pt>
                <c:pt idx="42">
                  <c:v>2709.1200000000003</c:v>
                </c:pt>
                <c:pt idx="43">
                  <c:v>5013.43</c:v>
                </c:pt>
                <c:pt idx="44">
                  <c:v>2915.15</c:v>
                </c:pt>
                <c:pt idx="45">
                  <c:v>2472.2600000000002</c:v>
                </c:pt>
                <c:pt idx="46">
                  <c:v>2089.12</c:v>
                </c:pt>
                <c:pt idx="47">
                  <c:v>2366.62</c:v>
                </c:pt>
                <c:pt idx="48">
                  <c:v>1109.3900000000001</c:v>
                </c:pt>
                <c:pt idx="49">
                  <c:v>1838.0199999999998</c:v>
                </c:pt>
                <c:pt idx="50">
                  <c:v>815.41999999999985</c:v>
                </c:pt>
                <c:pt idx="51">
                  <c:v>1408.24</c:v>
                </c:pt>
                <c:pt idx="52">
                  <c:v>2540.9599999999996</c:v>
                </c:pt>
                <c:pt idx="53">
                  <c:v>1402.3</c:v>
                </c:pt>
                <c:pt idx="54">
                  <c:v>1307.98</c:v>
                </c:pt>
                <c:pt idx="55">
                  <c:v>978.46999999999991</c:v>
                </c:pt>
                <c:pt idx="56">
                  <c:v>1384.6399999999999</c:v>
                </c:pt>
                <c:pt idx="57">
                  <c:v>1245</c:v>
                </c:pt>
                <c:pt idx="58">
                  <c:v>85</c:v>
                </c:pt>
                <c:pt idx="59">
                  <c:v>196.8</c:v>
                </c:pt>
                <c:pt idx="60">
                  <c:v>0</c:v>
                </c:pt>
                <c:pt idx="61">
                  <c:v>0</c:v>
                </c:pt>
                <c:pt idx="62">
                  <c:v>270.71999999999997</c:v>
                </c:pt>
                <c:pt idx="63">
                  <c:v>156.80000000000001</c:v>
                </c:pt>
                <c:pt idx="64">
                  <c:v>242.39999999999998</c:v>
                </c:pt>
                <c:pt idx="65">
                  <c:v>167.16</c:v>
                </c:pt>
                <c:pt idx="66">
                  <c:v>279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BC-4AC4-A951-6A6D101F8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8049888"/>
        <c:axId val="1788064288"/>
      </c:lineChart>
      <c:lineChart>
        <c:grouping val="standard"/>
        <c:varyColors val="0"/>
        <c:ser>
          <c:idx val="0"/>
          <c:order val="0"/>
          <c:tx>
            <c:strRef>
              <c:f>'Revenue vs Discount'!$F$3</c:f>
              <c:strCache>
                <c:ptCount val="1"/>
                <c:pt idx="0">
                  <c:v>Average of Discount</c:v>
                </c:pt>
              </c:strCache>
            </c:strRef>
          </c:tx>
          <c:spPr>
            <a:ln w="28575" cap="rnd">
              <a:solidFill>
                <a:schemeClr val="bg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'Revenue vs Discount'!$E$4:$E$71</c:f>
              <c:strCache>
                <c:ptCount val="67"/>
                <c:pt idx="0">
                  <c:v>2024-04-01 00:00:00</c:v>
                </c:pt>
                <c:pt idx="1">
                  <c:v>2024-04-02 00:00:00</c:v>
                </c:pt>
                <c:pt idx="2">
                  <c:v>2024-04-03 00:00:00</c:v>
                </c:pt>
                <c:pt idx="3">
                  <c:v>2024-04-04 00:00:00</c:v>
                </c:pt>
                <c:pt idx="4">
                  <c:v>2024-04-05 00:00:00</c:v>
                </c:pt>
                <c:pt idx="5">
                  <c:v>2024-04-06 00:00:00</c:v>
                </c:pt>
                <c:pt idx="6">
                  <c:v>2024-04-07 00:00:00</c:v>
                </c:pt>
                <c:pt idx="7">
                  <c:v>2024-04-08 00:00:00</c:v>
                </c:pt>
                <c:pt idx="8">
                  <c:v>2024-04-09 00:00:00</c:v>
                </c:pt>
                <c:pt idx="9">
                  <c:v>2024-04-10 00:00:00</c:v>
                </c:pt>
                <c:pt idx="10">
                  <c:v>2024-04-11 00:00:00</c:v>
                </c:pt>
                <c:pt idx="11">
                  <c:v>2024-04-12 00:00:00</c:v>
                </c:pt>
                <c:pt idx="12">
                  <c:v>2024-04-13 00:00:00</c:v>
                </c:pt>
                <c:pt idx="13">
                  <c:v>2024-04-14 00:00:00</c:v>
                </c:pt>
                <c:pt idx="14">
                  <c:v>2024-04-15 00:00:00</c:v>
                </c:pt>
                <c:pt idx="15">
                  <c:v>2024-04-16 00:00:00</c:v>
                </c:pt>
                <c:pt idx="16">
                  <c:v>2024-04-17 00:00:00</c:v>
                </c:pt>
                <c:pt idx="17">
                  <c:v>2024-04-18 00:00:00</c:v>
                </c:pt>
                <c:pt idx="18">
                  <c:v>2024-04-19 00:00:00</c:v>
                </c:pt>
                <c:pt idx="19">
                  <c:v>2024-04-20 00:00:00</c:v>
                </c:pt>
                <c:pt idx="20">
                  <c:v>2024-04-21 00:00:00</c:v>
                </c:pt>
                <c:pt idx="21">
                  <c:v>2024-04-22 00:00:00</c:v>
                </c:pt>
                <c:pt idx="22">
                  <c:v>2024-04-23 00:00:00</c:v>
                </c:pt>
                <c:pt idx="23">
                  <c:v>2024-04-24 00:00:00</c:v>
                </c:pt>
                <c:pt idx="24">
                  <c:v>2024-04-25 00:00:00</c:v>
                </c:pt>
                <c:pt idx="25">
                  <c:v>2024-04-26 00:00:00</c:v>
                </c:pt>
                <c:pt idx="26">
                  <c:v>2024-04-27 00:00:00</c:v>
                </c:pt>
                <c:pt idx="27">
                  <c:v>2024-04-28 00:00:00</c:v>
                </c:pt>
                <c:pt idx="28">
                  <c:v>2024-04-29 00:00:00</c:v>
                </c:pt>
                <c:pt idx="29">
                  <c:v>2024-04-30 00:00:00</c:v>
                </c:pt>
                <c:pt idx="30">
                  <c:v>2024-05-01 00:00:00</c:v>
                </c:pt>
                <c:pt idx="31">
                  <c:v>2024-05-02 00:00:00</c:v>
                </c:pt>
                <c:pt idx="32">
                  <c:v>2024-05-03 00:00:00</c:v>
                </c:pt>
                <c:pt idx="33">
                  <c:v>2024-05-04 00:00:00</c:v>
                </c:pt>
                <c:pt idx="34">
                  <c:v>2024-05-05 00:00:00</c:v>
                </c:pt>
                <c:pt idx="35">
                  <c:v>2024-05-06 00:00:00</c:v>
                </c:pt>
                <c:pt idx="36">
                  <c:v>2024-05-07 00:00:00</c:v>
                </c:pt>
                <c:pt idx="37">
                  <c:v>2024-05-08 00:00:00</c:v>
                </c:pt>
                <c:pt idx="38">
                  <c:v>2024-05-09 00:00:00</c:v>
                </c:pt>
                <c:pt idx="39">
                  <c:v>2024-05-10 00:00:00</c:v>
                </c:pt>
                <c:pt idx="40">
                  <c:v>2024-05-11 00:00:00</c:v>
                </c:pt>
                <c:pt idx="41">
                  <c:v>2024-05-12 00:00:00</c:v>
                </c:pt>
                <c:pt idx="42">
                  <c:v>2024-05-13 00:00:00</c:v>
                </c:pt>
                <c:pt idx="43">
                  <c:v>2024-05-14 00:00:00</c:v>
                </c:pt>
                <c:pt idx="44">
                  <c:v>2024-05-15 00:00:00</c:v>
                </c:pt>
                <c:pt idx="45">
                  <c:v>2024-05-16 00:00:00</c:v>
                </c:pt>
                <c:pt idx="46">
                  <c:v>2024-05-17 00:00:00</c:v>
                </c:pt>
                <c:pt idx="47">
                  <c:v>2024-05-18 00:00:00</c:v>
                </c:pt>
                <c:pt idx="48">
                  <c:v>2024-05-19 00:00:00</c:v>
                </c:pt>
                <c:pt idx="49">
                  <c:v>2024-05-20 00:00:00</c:v>
                </c:pt>
                <c:pt idx="50">
                  <c:v>2024-05-21 00:00:00</c:v>
                </c:pt>
                <c:pt idx="51">
                  <c:v>2024-05-22 00:00:00</c:v>
                </c:pt>
                <c:pt idx="52">
                  <c:v>2024-05-23 00:00:00</c:v>
                </c:pt>
                <c:pt idx="53">
                  <c:v>2024-05-24 00:00:00</c:v>
                </c:pt>
                <c:pt idx="54">
                  <c:v>2024-05-25 00:00:00</c:v>
                </c:pt>
                <c:pt idx="55">
                  <c:v>2024-05-26 00:00:00</c:v>
                </c:pt>
                <c:pt idx="56">
                  <c:v>2024-05-27 00:00:00</c:v>
                </c:pt>
                <c:pt idx="57">
                  <c:v>2024-05-28 00:00:00</c:v>
                </c:pt>
                <c:pt idx="58">
                  <c:v>2024-05-29 00:00:00</c:v>
                </c:pt>
                <c:pt idx="59">
                  <c:v>2024-05-30 00:00:00</c:v>
                </c:pt>
                <c:pt idx="60">
                  <c:v>2024-05-31 00:00:00</c:v>
                </c:pt>
                <c:pt idx="61">
                  <c:v>2024-06-01 00:00:00</c:v>
                </c:pt>
                <c:pt idx="62">
                  <c:v>2024-06-02 00:00:00</c:v>
                </c:pt>
                <c:pt idx="63">
                  <c:v>2024-06-03 00:00:00</c:v>
                </c:pt>
                <c:pt idx="64">
                  <c:v>2024-06-04 00:00:00</c:v>
                </c:pt>
                <c:pt idx="65">
                  <c:v>2024-06-05 00:00:00</c:v>
                </c:pt>
                <c:pt idx="66">
                  <c:v>2024-06-06 00:00:00</c:v>
                </c:pt>
              </c:strCache>
            </c:strRef>
          </c:cat>
          <c:val>
            <c:numRef>
              <c:f>'Revenue vs Discount'!$F$4:$F$71</c:f>
              <c:numCache>
                <c:formatCode>General</c:formatCode>
                <c:ptCount val="67"/>
                <c:pt idx="0">
                  <c:v>13.6</c:v>
                </c:pt>
                <c:pt idx="1">
                  <c:v>13.6</c:v>
                </c:pt>
                <c:pt idx="2">
                  <c:v>13.6</c:v>
                </c:pt>
                <c:pt idx="3">
                  <c:v>13.6</c:v>
                </c:pt>
                <c:pt idx="4">
                  <c:v>13.6</c:v>
                </c:pt>
                <c:pt idx="5">
                  <c:v>13.6</c:v>
                </c:pt>
                <c:pt idx="6">
                  <c:v>13.6</c:v>
                </c:pt>
                <c:pt idx="7">
                  <c:v>13.6</c:v>
                </c:pt>
                <c:pt idx="8">
                  <c:v>13.6</c:v>
                </c:pt>
                <c:pt idx="9">
                  <c:v>13.6</c:v>
                </c:pt>
                <c:pt idx="10">
                  <c:v>13.6</c:v>
                </c:pt>
                <c:pt idx="11">
                  <c:v>13.6</c:v>
                </c:pt>
                <c:pt idx="12">
                  <c:v>13.6</c:v>
                </c:pt>
                <c:pt idx="13">
                  <c:v>13.6</c:v>
                </c:pt>
                <c:pt idx="14">
                  <c:v>13.6</c:v>
                </c:pt>
                <c:pt idx="15">
                  <c:v>13.6</c:v>
                </c:pt>
                <c:pt idx="16">
                  <c:v>13.6</c:v>
                </c:pt>
                <c:pt idx="17">
                  <c:v>13.6</c:v>
                </c:pt>
                <c:pt idx="18">
                  <c:v>13.6</c:v>
                </c:pt>
                <c:pt idx="19">
                  <c:v>13.6</c:v>
                </c:pt>
                <c:pt idx="20">
                  <c:v>13.6</c:v>
                </c:pt>
                <c:pt idx="21">
                  <c:v>13.6</c:v>
                </c:pt>
                <c:pt idx="22">
                  <c:v>13.6</c:v>
                </c:pt>
                <c:pt idx="23">
                  <c:v>13.6</c:v>
                </c:pt>
                <c:pt idx="24">
                  <c:v>13.6</c:v>
                </c:pt>
                <c:pt idx="25">
                  <c:v>13.6</c:v>
                </c:pt>
                <c:pt idx="26">
                  <c:v>13.6</c:v>
                </c:pt>
                <c:pt idx="27">
                  <c:v>13.6</c:v>
                </c:pt>
                <c:pt idx="28">
                  <c:v>13.6</c:v>
                </c:pt>
                <c:pt idx="29">
                  <c:v>13.6</c:v>
                </c:pt>
                <c:pt idx="30">
                  <c:v>13.6</c:v>
                </c:pt>
                <c:pt idx="31">
                  <c:v>13.6</c:v>
                </c:pt>
                <c:pt idx="32">
                  <c:v>13.6</c:v>
                </c:pt>
                <c:pt idx="33">
                  <c:v>13.6</c:v>
                </c:pt>
                <c:pt idx="34">
                  <c:v>13.6</c:v>
                </c:pt>
                <c:pt idx="35">
                  <c:v>13.6</c:v>
                </c:pt>
                <c:pt idx="36">
                  <c:v>13.6</c:v>
                </c:pt>
                <c:pt idx="37">
                  <c:v>13.6</c:v>
                </c:pt>
                <c:pt idx="38">
                  <c:v>13.6</c:v>
                </c:pt>
                <c:pt idx="39">
                  <c:v>13.6</c:v>
                </c:pt>
                <c:pt idx="40">
                  <c:v>13.6</c:v>
                </c:pt>
                <c:pt idx="41">
                  <c:v>13.6</c:v>
                </c:pt>
                <c:pt idx="42">
                  <c:v>13.6</c:v>
                </c:pt>
                <c:pt idx="43">
                  <c:v>13.6</c:v>
                </c:pt>
                <c:pt idx="44">
                  <c:v>13.6</c:v>
                </c:pt>
                <c:pt idx="45">
                  <c:v>13.6</c:v>
                </c:pt>
                <c:pt idx="46">
                  <c:v>13.6</c:v>
                </c:pt>
                <c:pt idx="47">
                  <c:v>13.6</c:v>
                </c:pt>
                <c:pt idx="48">
                  <c:v>13.6</c:v>
                </c:pt>
                <c:pt idx="49">
                  <c:v>13.6</c:v>
                </c:pt>
                <c:pt idx="50">
                  <c:v>13.6</c:v>
                </c:pt>
                <c:pt idx="51">
                  <c:v>13.6</c:v>
                </c:pt>
                <c:pt idx="52">
                  <c:v>13.6</c:v>
                </c:pt>
                <c:pt idx="53">
                  <c:v>13.6</c:v>
                </c:pt>
                <c:pt idx="54">
                  <c:v>13.6</c:v>
                </c:pt>
                <c:pt idx="55">
                  <c:v>13.6</c:v>
                </c:pt>
                <c:pt idx="56">
                  <c:v>13.6</c:v>
                </c:pt>
                <c:pt idx="57">
                  <c:v>13.6</c:v>
                </c:pt>
                <c:pt idx="58">
                  <c:v>13.6</c:v>
                </c:pt>
                <c:pt idx="59">
                  <c:v>13.6</c:v>
                </c:pt>
                <c:pt idx="60">
                  <c:v>13.6</c:v>
                </c:pt>
                <c:pt idx="61">
                  <c:v>13.6</c:v>
                </c:pt>
                <c:pt idx="62">
                  <c:v>13.6</c:v>
                </c:pt>
                <c:pt idx="63">
                  <c:v>13.6</c:v>
                </c:pt>
                <c:pt idx="64">
                  <c:v>13.6</c:v>
                </c:pt>
                <c:pt idx="65">
                  <c:v>13.6</c:v>
                </c:pt>
                <c:pt idx="66">
                  <c:v>13.6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BBC-4AC4-A951-6A6D101F89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8645552"/>
        <c:axId val="1738641712"/>
      </c:lineChart>
      <c:catAx>
        <c:axId val="178804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8064288"/>
        <c:crosses val="autoZero"/>
        <c:auto val="1"/>
        <c:lblAlgn val="ctr"/>
        <c:lblOffset val="100"/>
        <c:noMultiLvlLbl val="0"/>
      </c:catAx>
      <c:valAx>
        <c:axId val="178806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8049888"/>
        <c:crosses val="autoZero"/>
        <c:crossBetween val="between"/>
      </c:valAx>
      <c:valAx>
        <c:axId val="1738641712"/>
        <c:scaling>
          <c:orientation val="minMax"/>
          <c:max val="25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8645552"/>
        <c:crosses val="max"/>
        <c:crossBetween val="between"/>
      </c:valAx>
      <c:catAx>
        <c:axId val="17386455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386417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[apollo_pharmacy_data_revised (3) (1) (1) (1).xlsx]Discount vs Sales (all sellers)!PivotTable12</c:name>
    <c:fmtId val="3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5221953188054921E-2"/>
              <c:y val="0.136844823134521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4213075060532687E-2"/>
              <c:y val="0.1781564678543764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5221953188054883E-2"/>
              <c:y val="8.26232894397108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7239709443099291E-2"/>
              <c:y val="1.032791117996385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2195318805488296E-2"/>
              <c:y val="-0.1394268009295120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14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2195318805488261E-2"/>
              <c:y val="0.1807384456493674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19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2195318805488296E-2"/>
              <c:y val="0.2013942680092951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0177562550443905E-2"/>
              <c:y val="0.1575006454944487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2195318805488445E-2"/>
              <c:y val="-0.121352956364575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5221953188054883E-2"/>
              <c:y val="-0.144590756519493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8495885338527834E-17"/>
              <c:y val="-0.18332042344435839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15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0088781275222323E-3"/>
              <c:y val="0.1575006454944487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19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0"/>
              <c:y val="0.224632068164213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0088781275223433E-3"/>
              <c:y val="0.1342628453395299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0088781275221952E-3"/>
              <c:y val="-0.1833204234443584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573E-2"/>
              <c:y val="-0.19881229021430419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15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608E-2"/>
              <c:y val="0.19623031241931319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19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573E-2"/>
              <c:y val="0.24270591272915054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642E-2"/>
              <c:y val="0.1316808675445391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719E-2"/>
              <c:y val="-0.1678285566744126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573E-2"/>
              <c:y val="-0.19881229021430419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15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608E-2"/>
              <c:y val="0.19623031241931319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19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573E-2"/>
              <c:y val="0.24270591272915054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642E-2"/>
              <c:y val="0.1316808675445391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719E-2"/>
              <c:y val="-0.1678285566744126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7239709443099291E-2"/>
              <c:y val="1.032791117996385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5221953188054921E-2"/>
              <c:y val="0.136844823134521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4213075060532687E-2"/>
              <c:y val="0.1781564678543764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5221953188054883E-2"/>
              <c:y val="8.26232894397108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2195318805488445E-2"/>
              <c:y val="-0.121352956364575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8495885338527834E-17"/>
              <c:y val="-0.18332042344435839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15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0088781275222323E-3"/>
              <c:y val="0.1575006454944487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19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0"/>
              <c:y val="0.224632068164213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0088781275223433E-3"/>
              <c:y val="0.1342628453395299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0088781275221952E-3"/>
              <c:y val="-0.1833204234443584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2195318805488296E-2"/>
              <c:y val="-0.1394268009295120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14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2195318805488261E-2"/>
              <c:y val="0.1807384456493674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19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2195318805488296E-2"/>
              <c:y val="0.2013942680092951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0177562550443905E-2"/>
              <c:y val="0.1575006454944487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5221953188054883E-2"/>
              <c:y val="-0.144590756519493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573E-2"/>
              <c:y val="-0.19881229021430419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15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608E-2"/>
              <c:y val="0.19623031241931319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19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573E-2"/>
              <c:y val="0.24270591272915054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642E-2"/>
              <c:y val="0.1316808675445391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layout>
            <c:manualLayout>
              <c:x val="-4.9435028248587719E-2"/>
              <c:y val="-0.1678285566744126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7239709443099291E-2"/>
              <c:y val="1.032791117996385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5221953188054921E-2"/>
              <c:y val="0.1368448231345210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4213075060532687E-2"/>
              <c:y val="0.1781564678543764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5221953188054883E-2"/>
              <c:y val="8.262328943971081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4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layout>
            <c:manualLayout>
              <c:x val="-2.2195318805488445E-2"/>
              <c:y val="-0.1213529563645752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8495885338527834E-17"/>
              <c:y val="-0.18332042344435839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15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0088781275222323E-3"/>
              <c:y val="0.1575006454944487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19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0"/>
              <c:y val="0.224632068164213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0088781275223433E-3"/>
              <c:y val="0.13426284533952998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6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6"/>
            </a:solidFill>
            <a:ln w="9525">
              <a:solidFill>
                <a:schemeClr val="accent6"/>
              </a:solidFill>
            </a:ln>
            <a:effectLst/>
          </c:spPr>
        </c:marker>
        <c:dLbl>
          <c:idx val="0"/>
          <c:layout>
            <c:manualLayout>
              <c:x val="-1.0088781275221952E-3"/>
              <c:y val="-0.1833204234443584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10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2195318805488296E-2"/>
              <c:y val="-0.1394268009295120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14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2195318805488261E-2"/>
              <c:y val="0.18073844564936742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19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2195318805488296E-2"/>
              <c:y val="0.20139426800929511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21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0177562550443905E-2"/>
              <c:y val="0.15750064549444875"/>
            </c:manualLayout>
          </c:layout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18</a:t>
                </a:r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howDataLabelsRange val="0"/>
            </c:ext>
          </c:extLst>
        </c:dLbl>
      </c:pivotFmt>
      <c:pivotFmt>
        <c:idx val="83"/>
        <c:spPr>
          <a:solidFill>
            <a:schemeClr val="accent1"/>
          </a:solidFill>
          <a:ln w="28575" cap="rnd">
            <a:solidFill>
              <a:schemeClr val="accent2">
                <a:lumMod val="60000"/>
              </a:schemeClr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>
                <a:lumMod val="60000"/>
              </a:schemeClr>
            </a:solidFill>
            <a:ln w="9525">
              <a:solidFill>
                <a:schemeClr val="accent2">
                  <a:lumMod val="60000"/>
                </a:schemeClr>
              </a:solidFill>
            </a:ln>
            <a:effectLst/>
          </c:spPr>
        </c:marker>
        <c:dLbl>
          <c:idx val="0"/>
          <c:layout>
            <c:manualLayout>
              <c:x val="2.5221953188054883E-2"/>
              <c:y val="-0.1445907565194939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'Discount vs Sales (all sellers)'!$H$3:$H$5</c:f>
              <c:strCache>
                <c:ptCount val="1"/>
                <c:pt idx="0">
                  <c:v>A - Sum of Quantity Sold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2932695424429835E-3"/>
                  <c:y val="0.446587258410036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85B5-4358-BEFF-6357B7A822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'Discount vs Sales (all sellers)'!$G$6:$G$11</c:f>
              <c:strCache>
                <c:ptCount val="5"/>
                <c:pt idx="0">
                  <c:v>Cold &amp; Flu</c:v>
                </c:pt>
                <c:pt idx="1">
                  <c:v>Digestive Health</c:v>
                </c:pt>
                <c:pt idx="2">
                  <c:v>First Aid</c:v>
                </c:pt>
                <c:pt idx="3">
                  <c:v>Pain Relief</c:v>
                </c:pt>
                <c:pt idx="4">
                  <c:v>Vitamins &amp; Supplements</c:v>
                </c:pt>
              </c:strCache>
            </c:strRef>
          </c:cat>
          <c:val>
            <c:numRef>
              <c:f>'Discount vs Sales (all sellers)'!$H$6:$H$11</c:f>
              <c:numCache>
                <c:formatCode>General</c:formatCode>
                <c:ptCount val="5"/>
                <c:pt idx="0">
                  <c:v>1193</c:v>
                </c:pt>
                <c:pt idx="1">
                  <c:v>656</c:v>
                </c:pt>
                <c:pt idx="2">
                  <c:v>656</c:v>
                </c:pt>
                <c:pt idx="3">
                  <c:v>693</c:v>
                </c:pt>
                <c:pt idx="4">
                  <c:v>840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B5-4358-BEFF-6357B7A82258}"/>
            </c:ext>
          </c:extLst>
        </c:ser>
        <c:ser>
          <c:idx val="2"/>
          <c:order val="2"/>
          <c:tx>
            <c:strRef>
              <c:f>'Discount vs Sales (all sellers)'!$J$3:$J$5</c:f>
              <c:strCache>
                <c:ptCount val="1"/>
                <c:pt idx="0">
                  <c:v>Apollo - Sum of Quantity Sold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6466347712214917E-3"/>
                  <c:y val="0.2378190872396964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85B5-4358-BEFF-6357B7A82258}"/>
                </c:ext>
              </c:extLst>
            </c:dLbl>
            <c:dLbl>
              <c:idx val="2"/>
              <c:layout>
                <c:manualLayout>
                  <c:x val="0"/>
                  <c:y val="0.2589598708036507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85B5-4358-BEFF-6357B7A82258}"/>
                </c:ext>
              </c:extLst>
            </c:dLbl>
            <c:dLbl>
              <c:idx val="3"/>
              <c:layout>
                <c:manualLayout>
                  <c:x val="-6.0375910810447607E-17"/>
                  <c:y val="0.2477784233320479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85B5-4358-BEFF-6357B7A822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'Discount vs Sales (all sellers)'!$G$6:$G$11</c:f>
              <c:strCache>
                <c:ptCount val="5"/>
                <c:pt idx="0">
                  <c:v>Cold &amp; Flu</c:v>
                </c:pt>
                <c:pt idx="1">
                  <c:v>Digestive Health</c:v>
                </c:pt>
                <c:pt idx="2">
                  <c:v>First Aid</c:v>
                </c:pt>
                <c:pt idx="3">
                  <c:v>Pain Relief</c:v>
                </c:pt>
                <c:pt idx="4">
                  <c:v>Vitamins &amp; Supplements</c:v>
                </c:pt>
              </c:strCache>
            </c:strRef>
          </c:cat>
          <c:val>
            <c:numRef>
              <c:f>'Discount vs Sales (all sellers)'!$J$6:$J$11</c:f>
              <c:numCache>
                <c:formatCode>General</c:formatCode>
                <c:ptCount val="5"/>
                <c:pt idx="0">
                  <c:v>598</c:v>
                </c:pt>
                <c:pt idx="1">
                  <c:v>560</c:v>
                </c:pt>
                <c:pt idx="2">
                  <c:v>610</c:v>
                </c:pt>
                <c:pt idx="3">
                  <c:v>611</c:v>
                </c:pt>
                <c:pt idx="4">
                  <c:v>563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B5-4358-BEFF-6357B7A82258}"/>
            </c:ext>
          </c:extLst>
        </c:ser>
        <c:ser>
          <c:idx val="4"/>
          <c:order val="4"/>
          <c:tx>
            <c:strRef>
              <c:f>'Discount vs Sales (all sellers)'!$L$3:$L$5</c:f>
              <c:strCache>
                <c:ptCount val="1"/>
                <c:pt idx="0">
                  <c:v>B - Sum of Quantity Sold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0187955405223803E-17"/>
                  <c:y val="0.3924085942556544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85B5-4358-BEFF-6357B7A822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'Discount vs Sales (all sellers)'!$G$6:$G$11</c:f>
              <c:strCache>
                <c:ptCount val="5"/>
                <c:pt idx="0">
                  <c:v>Cold &amp; Flu</c:v>
                </c:pt>
                <c:pt idx="1">
                  <c:v>Digestive Health</c:v>
                </c:pt>
                <c:pt idx="2">
                  <c:v>First Aid</c:v>
                </c:pt>
                <c:pt idx="3">
                  <c:v>Pain Relief</c:v>
                </c:pt>
                <c:pt idx="4">
                  <c:v>Vitamins &amp; Supplements</c:v>
                </c:pt>
              </c:strCache>
            </c:strRef>
          </c:cat>
          <c:val>
            <c:numRef>
              <c:f>'Discount vs Sales (all sellers)'!$L$6:$L$11</c:f>
              <c:numCache>
                <c:formatCode>General</c:formatCode>
                <c:ptCount val="5"/>
                <c:pt idx="0">
                  <c:v>1159</c:v>
                </c:pt>
                <c:pt idx="1">
                  <c:v>687</c:v>
                </c:pt>
                <c:pt idx="2">
                  <c:v>697</c:v>
                </c:pt>
                <c:pt idx="3">
                  <c:v>680</c:v>
                </c:pt>
                <c:pt idx="4">
                  <c:v>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5B5-4358-BEFF-6357B7A82258}"/>
            </c:ext>
          </c:extLst>
        </c:ser>
        <c:ser>
          <c:idx val="6"/>
          <c:order val="6"/>
          <c:tx>
            <c:strRef>
              <c:f>'Discount vs Sales (all sellers)'!$N$3:$N$5</c:f>
              <c:strCache>
                <c:ptCount val="1"/>
                <c:pt idx="0">
                  <c:v>C - Sum of Quantity Sold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466347712214917E-3"/>
                  <c:y val="0.3838346845711202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85B5-4358-BEFF-6357B7A82258}"/>
                </c:ext>
              </c:extLst>
            </c:dLbl>
            <c:dLbl>
              <c:idx val="1"/>
              <c:layout>
                <c:manualLayout>
                  <c:x val="1.6466347712214917E-3"/>
                  <c:y val="0.2711866953970043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85B5-4358-BEFF-6357B7A82258}"/>
                </c:ext>
              </c:extLst>
            </c:dLbl>
            <c:dLbl>
              <c:idx val="2"/>
              <c:layout>
                <c:manualLayout>
                  <c:x val="1.6466347712214917E-3"/>
                  <c:y val="0.3069853013003495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85B5-4358-BEFF-6357B7A82258}"/>
                </c:ext>
              </c:extLst>
            </c:dLbl>
            <c:dLbl>
              <c:idx val="3"/>
              <c:layout>
                <c:manualLayout>
                  <c:x val="0"/>
                  <c:y val="0.2765539464789755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85B5-4358-BEFF-6357B7A82258}"/>
                </c:ext>
              </c:extLst>
            </c:dLbl>
            <c:dLbl>
              <c:idx val="4"/>
              <c:layout>
                <c:manualLayout>
                  <c:x val="1.6466347712214917E-3"/>
                  <c:y val="0.2996787824813069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85B5-4358-BEFF-6357B7A822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'Discount vs Sales (all sellers)'!$G$6:$G$11</c:f>
              <c:strCache>
                <c:ptCount val="5"/>
                <c:pt idx="0">
                  <c:v>Cold &amp; Flu</c:v>
                </c:pt>
                <c:pt idx="1">
                  <c:v>Digestive Health</c:v>
                </c:pt>
                <c:pt idx="2">
                  <c:v>First Aid</c:v>
                </c:pt>
                <c:pt idx="3">
                  <c:v>Pain Relief</c:v>
                </c:pt>
                <c:pt idx="4">
                  <c:v>Vitamins &amp; Supplements</c:v>
                </c:pt>
              </c:strCache>
            </c:strRef>
          </c:cat>
          <c:val>
            <c:numRef>
              <c:f>'Discount vs Sales (all sellers)'!$N$6:$N$11</c:f>
              <c:numCache>
                <c:formatCode>General</c:formatCode>
                <c:ptCount val="5"/>
                <c:pt idx="0">
                  <c:v>1031</c:v>
                </c:pt>
                <c:pt idx="1">
                  <c:v>627</c:v>
                </c:pt>
                <c:pt idx="2">
                  <c:v>703</c:v>
                </c:pt>
                <c:pt idx="3">
                  <c:v>661</c:v>
                </c:pt>
                <c:pt idx="4">
                  <c:v>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5B5-4358-BEFF-6357B7A82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058357887"/>
        <c:axId val="1058359327"/>
      </c:barChart>
      <c:lineChart>
        <c:grouping val="standard"/>
        <c:varyColors val="0"/>
        <c:ser>
          <c:idx val="1"/>
          <c:order val="1"/>
          <c:tx>
            <c:strRef>
              <c:f>'Discount vs Sales (all sellers)'!$I$3:$I$5</c:f>
              <c:strCache>
                <c:ptCount val="1"/>
                <c:pt idx="0">
                  <c:v>A - Average of Discount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70C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5B5-4358-BEFF-6357B7A82258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85B5-4358-BEFF-6357B7A82258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85B5-4358-BEFF-6357B7A82258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85B5-4358-BEFF-6357B7A82258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2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85B5-4358-BEFF-6357B7A82258}"/>
              </c:ext>
            </c:extLst>
          </c:dPt>
          <c:dLbls>
            <c:dLbl>
              <c:idx val="0"/>
              <c:layout>
                <c:manualLayout>
                  <c:x val="-4.7788452811596459E-2"/>
                  <c:y val="-0.2063019430401302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85B5-4358-BEFF-6357B7A82258}"/>
                </c:ext>
              </c:extLst>
            </c:dLbl>
            <c:dLbl>
              <c:idx val="1"/>
              <c:layout>
                <c:manualLayout>
                  <c:x val="-5.272835712526093E-2"/>
                  <c:y val="0.2112097448349986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85B5-4358-BEFF-6357B7A82258}"/>
                </c:ext>
              </c:extLst>
            </c:dLbl>
            <c:dLbl>
              <c:idx val="2"/>
              <c:layout>
                <c:manualLayout>
                  <c:x val="-5.1081722354039502E-2"/>
                  <c:y val="0.2689197616867693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85B5-4358-BEFF-6357B7A82258}"/>
                </c:ext>
              </c:extLst>
            </c:dLbl>
            <c:dLbl>
              <c:idx val="3"/>
              <c:layout>
                <c:manualLayout>
                  <c:x val="-5.1081722354039502E-2"/>
                  <c:y val="0.13931528700230739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85B5-4358-BEFF-6357B7A82258}"/>
                </c:ext>
              </c:extLst>
            </c:dLbl>
            <c:dLbl>
              <c:idx val="4"/>
              <c:layout>
                <c:manualLayout>
                  <c:x val="-5.108172235403944E-2"/>
                  <c:y val="-0.17928007240093191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85B5-4358-BEFF-6357B7A822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'Discount vs Sales (all sellers)'!$G$6:$G$11</c:f>
              <c:strCache>
                <c:ptCount val="5"/>
                <c:pt idx="0">
                  <c:v>Cold &amp; Flu</c:v>
                </c:pt>
                <c:pt idx="1">
                  <c:v>Digestive Health</c:v>
                </c:pt>
                <c:pt idx="2">
                  <c:v>First Aid</c:v>
                </c:pt>
                <c:pt idx="3">
                  <c:v>Pain Relief</c:v>
                </c:pt>
                <c:pt idx="4">
                  <c:v>Vitamins &amp; Supplements</c:v>
                </c:pt>
              </c:strCache>
            </c:strRef>
          </c:cat>
          <c:val>
            <c:numRef>
              <c:f>'Discount vs Sales (all sellers)'!$I$6:$I$11</c:f>
              <c:numCache>
                <c:formatCode>General</c:formatCode>
                <c:ptCount val="5"/>
                <c:pt idx="0">
                  <c:v>14.979894179894178</c:v>
                </c:pt>
                <c:pt idx="1">
                  <c:v>19.490780141843967</c:v>
                </c:pt>
                <c:pt idx="2">
                  <c:v>21.266233766233771</c:v>
                </c:pt>
                <c:pt idx="3">
                  <c:v>17.887152777777775</c:v>
                </c:pt>
                <c:pt idx="4">
                  <c:v>9.9088571428571388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85B5-4358-BEFF-6357B7A82258}"/>
            </c:ext>
          </c:extLst>
        </c:ser>
        <c:ser>
          <c:idx val="3"/>
          <c:order val="3"/>
          <c:tx>
            <c:strRef>
              <c:f>'Discount vs Sales (all sellers)'!$K$3:$K$5</c:f>
              <c:strCache>
                <c:ptCount val="1"/>
                <c:pt idx="0">
                  <c:v>Apollo - Average of Discount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FF0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85B5-4358-BEFF-6357B7A82258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85B5-4358-BEFF-6357B7A82258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85B5-4358-BEFF-6357B7A82258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85B5-4358-BEFF-6357B7A82258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4"/>
                </a:solidFill>
                <a:ln w="9525">
                  <a:solidFill>
                    <a:srgbClr val="FF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85B5-4358-BEFF-6357B7A82258}"/>
              </c:ext>
            </c:extLst>
          </c:dPt>
          <c:dLbls>
            <c:dLbl>
              <c:idx val="0"/>
              <c:layout>
                <c:manualLayout>
                  <c:x val="-3.3826286514450209E-2"/>
                  <c:y val="-9.067225738537281E-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85B5-4358-BEFF-6357B7A82258}"/>
                </c:ext>
              </c:extLst>
            </c:dLbl>
            <c:dLbl>
              <c:idx val="1"/>
              <c:layout>
                <c:manualLayout>
                  <c:x val="-3.18084458101573E-2"/>
                  <c:y val="0.1518242815882241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85B5-4358-BEFF-6357B7A82258}"/>
                </c:ext>
              </c:extLst>
            </c:dLbl>
            <c:dLbl>
              <c:idx val="2"/>
              <c:layout>
                <c:manualLayout>
                  <c:x val="-3.0799590286151413E-2"/>
                  <c:y val="0.185646065634919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85B5-4358-BEFF-6357B7A82258}"/>
                </c:ext>
              </c:extLst>
            </c:dLbl>
            <c:dLbl>
              <c:idx val="3"/>
              <c:layout>
                <c:manualLayout>
                  <c:x val="-3.0161811038935841E-2"/>
                  <c:y val="0.101709362918086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85B5-4358-BEFF-6357B7A82258}"/>
                </c:ext>
              </c:extLst>
            </c:dLbl>
            <c:dLbl>
              <c:idx val="4"/>
              <c:layout>
                <c:manualLayout>
                  <c:x val="-2.5488609695696829E-2"/>
                  <c:y val="-0.136621892986204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85B5-4358-BEFF-6357B7A822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'Discount vs Sales (all sellers)'!$G$6:$G$11</c:f>
              <c:strCache>
                <c:ptCount val="5"/>
                <c:pt idx="0">
                  <c:v>Cold &amp; Flu</c:v>
                </c:pt>
                <c:pt idx="1">
                  <c:v>Digestive Health</c:v>
                </c:pt>
                <c:pt idx="2">
                  <c:v>First Aid</c:v>
                </c:pt>
                <c:pt idx="3">
                  <c:v>Pain Relief</c:v>
                </c:pt>
                <c:pt idx="4">
                  <c:v>Vitamins &amp; Supplements</c:v>
                </c:pt>
              </c:strCache>
            </c:strRef>
          </c:cat>
          <c:val>
            <c:numRef>
              <c:f>'Discount vs Sales (all sellers)'!$K$6:$K$11</c:f>
              <c:numCache>
                <c:formatCode>General</c:formatCode>
                <c:ptCount val="5"/>
                <c:pt idx="0">
                  <c:v>12</c:v>
                </c:pt>
                <c:pt idx="1">
                  <c:v>16</c:v>
                </c:pt>
                <c:pt idx="2">
                  <c:v>18</c:v>
                </c:pt>
                <c:pt idx="3">
                  <c:v>15</c:v>
                </c:pt>
                <c:pt idx="4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85B5-4358-BEFF-6357B7A82258}"/>
            </c:ext>
          </c:extLst>
        </c:ser>
        <c:ser>
          <c:idx val="5"/>
          <c:order val="5"/>
          <c:tx>
            <c:strRef>
              <c:f>'Discount vs Sales (all sellers)'!$M$3:$M$5</c:f>
              <c:strCache>
                <c:ptCount val="1"/>
                <c:pt idx="0">
                  <c:v>B - Average of Discount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rgbClr val="92D05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6"/>
                </a:solidFill>
                <a:ln w="9525">
                  <a:solidFill>
                    <a:srgbClr val="92D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85B5-4358-BEFF-6357B7A82258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6"/>
                </a:solidFill>
                <a:ln w="9525">
                  <a:solidFill>
                    <a:srgbClr val="92D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85B5-4358-BEFF-6357B7A82258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6"/>
                </a:solidFill>
                <a:ln w="9525">
                  <a:solidFill>
                    <a:srgbClr val="92D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85B5-4358-BEFF-6357B7A82258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6"/>
                </a:solidFill>
                <a:ln w="9525">
                  <a:solidFill>
                    <a:srgbClr val="92D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85B5-4358-BEFF-6357B7A82258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6"/>
                </a:solidFill>
                <a:ln w="9525">
                  <a:solidFill>
                    <a:srgbClr val="92D05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4-85B5-4358-BEFF-6357B7A82258}"/>
              </c:ext>
            </c:extLst>
          </c:dPt>
          <c:dLbls>
            <c:dLbl>
              <c:idx val="0"/>
              <c:layout>
                <c:manualLayout>
                  <c:x val="-1.3173078169771934E-2"/>
                  <c:y val="-0.19081010870350468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85B5-4358-BEFF-6357B7A82258}"/>
                </c:ext>
              </c:extLst>
            </c:dLbl>
            <c:dLbl>
              <c:idx val="1"/>
              <c:layout>
                <c:manualLayout>
                  <c:x val="-1.5828568464999318E-2"/>
                  <c:y val="0.16124535028241091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85B5-4358-BEFF-6357B7A82258}"/>
                </c:ext>
              </c:extLst>
            </c:dLbl>
            <c:dLbl>
              <c:idx val="2"/>
              <c:layout>
                <c:manualLayout>
                  <c:x val="-1.4819712940993426E-2"/>
                  <c:y val="0.25084605325041615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85B5-4358-BEFF-6357B7A82258}"/>
                </c:ext>
              </c:extLst>
            </c:dLbl>
            <c:dLbl>
              <c:idx val="3"/>
              <c:layout>
                <c:manualLayout>
                  <c:x val="-1.0888664151334871E-2"/>
                  <c:y val="0.1533488286396060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85B5-4358-BEFF-6357B7A82258}"/>
                </c:ext>
              </c:extLst>
            </c:dLbl>
            <c:dLbl>
              <c:idx val="4"/>
              <c:layout>
                <c:manualLayout>
                  <c:x val="-1.2535298922556302E-2"/>
                  <c:y val="-0.19858919173833475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85B5-4358-BEFF-6357B7A822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'Discount vs Sales (all sellers)'!$G$6:$G$11</c:f>
              <c:strCache>
                <c:ptCount val="5"/>
                <c:pt idx="0">
                  <c:v>Cold &amp; Flu</c:v>
                </c:pt>
                <c:pt idx="1">
                  <c:v>Digestive Health</c:v>
                </c:pt>
                <c:pt idx="2">
                  <c:v>First Aid</c:v>
                </c:pt>
                <c:pt idx="3">
                  <c:v>Pain Relief</c:v>
                </c:pt>
                <c:pt idx="4">
                  <c:v>Vitamins &amp; Supplements</c:v>
                </c:pt>
              </c:strCache>
            </c:strRef>
          </c:cat>
          <c:val>
            <c:numRef>
              <c:f>'Discount vs Sales (all sellers)'!$M$6:$M$11</c:f>
              <c:numCache>
                <c:formatCode>General</c:formatCode>
                <c:ptCount val="5"/>
                <c:pt idx="0">
                  <c:v>15.189795918367343</c:v>
                </c:pt>
                <c:pt idx="1">
                  <c:v>18.560784313725495</c:v>
                </c:pt>
                <c:pt idx="2">
                  <c:v>21.292517006802719</c:v>
                </c:pt>
                <c:pt idx="3">
                  <c:v>17.717391304347821</c:v>
                </c:pt>
                <c:pt idx="4">
                  <c:v>10.229591836734693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85B5-4358-BEFF-6357B7A82258}"/>
            </c:ext>
          </c:extLst>
        </c:ser>
        <c:ser>
          <c:idx val="7"/>
          <c:order val="7"/>
          <c:tx>
            <c:strRef>
              <c:f>'Discount vs Sales (all sellers)'!$O$3:$O$5</c:f>
              <c:strCache>
                <c:ptCount val="1"/>
                <c:pt idx="0">
                  <c:v>C - Average of Discount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C000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6-85B5-4358-BEFF-6357B7A82258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7-85B5-4358-BEFF-6357B7A82258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8-85B5-4358-BEFF-6357B7A82258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9-85B5-4358-BEFF-6357B7A82258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rgbClr val="FFC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A-85B5-4358-BEFF-6357B7A82258}"/>
              </c:ext>
            </c:extLst>
          </c:dPt>
          <c:dLbls>
            <c:dLbl>
              <c:idx val="0"/>
              <c:layout>
                <c:manualLayout>
                  <c:x val="1.2315531525924774E-2"/>
                  <c:y val="-0.1544061556879518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85B5-4358-BEFF-6357B7A82258}"/>
                </c:ext>
              </c:extLst>
            </c:dLbl>
            <c:dLbl>
              <c:idx val="1"/>
              <c:layout>
                <c:manualLayout>
                  <c:x val="5.7289924410388058E-3"/>
                  <c:y val="0.20320758639296915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85B5-4358-BEFF-6357B7A82258}"/>
                </c:ext>
              </c:extLst>
            </c:dLbl>
            <c:dLbl>
              <c:idx val="2"/>
              <c:layout>
                <c:manualLayout>
                  <c:x val="9.0222619834817303E-3"/>
                  <c:y val="0.22760800687634811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85B5-4358-BEFF-6357B7A82258}"/>
                </c:ext>
              </c:extLst>
            </c:dLbl>
            <c:dLbl>
              <c:idx val="3"/>
              <c:layout>
                <c:manualLayout>
                  <c:x val="8.6510560504104231E-3"/>
                  <c:y val="0.1765866783848292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85B5-4358-BEFF-6357B7A82258}"/>
                </c:ext>
              </c:extLst>
            </c:dLbl>
            <c:dLbl>
              <c:idx val="4"/>
              <c:layout>
                <c:manualLayout>
                  <c:x val="7.1089242418348958E-3"/>
                  <c:y val="-0.152225303716919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85B5-4358-BEFF-6357B7A8225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'Discount vs Sales (all sellers)'!$G$6:$G$11</c:f>
              <c:strCache>
                <c:ptCount val="5"/>
                <c:pt idx="0">
                  <c:v>Cold &amp; Flu</c:v>
                </c:pt>
                <c:pt idx="1">
                  <c:v>Digestive Health</c:v>
                </c:pt>
                <c:pt idx="2">
                  <c:v>First Aid</c:v>
                </c:pt>
                <c:pt idx="3">
                  <c:v>Pain Relief</c:v>
                </c:pt>
                <c:pt idx="4">
                  <c:v>Vitamins &amp; Supplements</c:v>
                </c:pt>
              </c:strCache>
            </c:strRef>
          </c:cat>
          <c:val>
            <c:numRef>
              <c:f>'Discount vs Sales (all sellers)'!$O$6:$O$11</c:f>
              <c:numCache>
                <c:formatCode>General</c:formatCode>
                <c:ptCount val="5"/>
                <c:pt idx="0">
                  <c:v>14.255714285714284</c:v>
                </c:pt>
                <c:pt idx="1">
                  <c:v>18.572222222222219</c:v>
                </c:pt>
                <c:pt idx="2">
                  <c:v>20.671999999999997</c:v>
                </c:pt>
                <c:pt idx="3">
                  <c:v>18.350000000000001</c:v>
                </c:pt>
                <c:pt idx="4">
                  <c:v>10.000000000000004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85B5-4358-BEFF-6357B7A822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6428367"/>
        <c:axId val="1026426927"/>
      </c:lineChart>
      <c:catAx>
        <c:axId val="10583578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 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359327"/>
        <c:crosses val="autoZero"/>
        <c:auto val="1"/>
        <c:lblAlgn val="ctr"/>
        <c:lblOffset val="100"/>
        <c:noMultiLvlLbl val="0"/>
      </c:catAx>
      <c:valAx>
        <c:axId val="1058359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Sales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357887"/>
        <c:crosses val="autoZero"/>
        <c:crossBetween val="between"/>
      </c:valAx>
      <c:valAx>
        <c:axId val="102642692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Discount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6428367"/>
        <c:crosses val="max"/>
        <c:crossBetween val="between"/>
      </c:valAx>
      <c:catAx>
        <c:axId val="10264283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2642692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[apollo_pharmacy_data_revised (3) (1) (1) (1).xlsx]Inventory Stockouts!PivotTable15</c:name>
    <c:fmtId val="19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'Inventory Stockouts'!$F$3:$F$6</c:f>
              <c:strCache>
                <c:ptCount val="1"/>
                <c:pt idx="0">
                  <c:v>Apr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'Inventory Stockouts'!$E$7:$E$27</c:f>
              <c:strCache>
                <c:ptCount val="20"/>
                <c:pt idx="0">
                  <c:v>Antacids</c:v>
                </c:pt>
                <c:pt idx="1">
                  <c:v>Antiseptic Cream</c:v>
                </c:pt>
                <c:pt idx="2">
                  <c:v>Aspirin</c:v>
                </c:pt>
                <c:pt idx="3">
                  <c:v>Band-Aid</c:v>
                </c:pt>
                <c:pt idx="4">
                  <c:v>Benadryl</c:v>
                </c:pt>
                <c:pt idx="5">
                  <c:v>Calcium</c:v>
                </c:pt>
                <c:pt idx="6">
                  <c:v>Cetrizine</c:v>
                </c:pt>
                <c:pt idx="7">
                  <c:v>Cotton Balls</c:v>
                </c:pt>
                <c:pt idx="8">
                  <c:v>Diclofenac</c:v>
                </c:pt>
                <c:pt idx="9">
                  <c:v>Digene</c:v>
                </c:pt>
                <c:pt idx="10">
                  <c:v>Fish Oil</c:v>
                </c:pt>
                <c:pt idx="11">
                  <c:v>Gauze</c:v>
                </c:pt>
                <c:pt idx="12">
                  <c:v>Gelusil</c:v>
                </c:pt>
                <c:pt idx="13">
                  <c:v>Ibuprofen</c:v>
                </c:pt>
                <c:pt idx="14">
                  <c:v>Isabgol</c:v>
                </c:pt>
                <c:pt idx="15">
                  <c:v>Multivitamin</c:v>
                </c:pt>
                <c:pt idx="16">
                  <c:v>Paracetamol</c:v>
                </c:pt>
                <c:pt idx="17">
                  <c:v>Sinarest</c:v>
                </c:pt>
                <c:pt idx="18">
                  <c:v>Vicks VapoRub</c:v>
                </c:pt>
                <c:pt idx="19">
                  <c:v>Vitamin C</c:v>
                </c:pt>
              </c:strCache>
            </c:strRef>
          </c:cat>
          <c:val>
            <c:numRef>
              <c:f>'Inventory Stockouts'!$F$7:$F$27</c:f>
              <c:numCache>
                <c:formatCode>General</c:formatCode>
                <c:ptCount val="20"/>
                <c:pt idx="0">
                  <c:v>25</c:v>
                </c:pt>
                <c:pt idx="1">
                  <c:v>7</c:v>
                </c:pt>
                <c:pt idx="2">
                  <c:v>10</c:v>
                </c:pt>
                <c:pt idx="3">
                  <c:v>8</c:v>
                </c:pt>
                <c:pt idx="4">
                  <c:v>13</c:v>
                </c:pt>
                <c:pt idx="5">
                  <c:v>15</c:v>
                </c:pt>
                <c:pt idx="6">
                  <c:v>14</c:v>
                </c:pt>
                <c:pt idx="7">
                  <c:v>6</c:v>
                </c:pt>
                <c:pt idx="8">
                  <c:v>12</c:v>
                </c:pt>
                <c:pt idx="9">
                  <c:v>11</c:v>
                </c:pt>
                <c:pt idx="10">
                  <c:v>26</c:v>
                </c:pt>
                <c:pt idx="11">
                  <c:v>13</c:v>
                </c:pt>
                <c:pt idx="12">
                  <c:v>13</c:v>
                </c:pt>
                <c:pt idx="13">
                  <c:v>11</c:v>
                </c:pt>
                <c:pt idx="14">
                  <c:v>24</c:v>
                </c:pt>
                <c:pt idx="15">
                  <c:v>27</c:v>
                </c:pt>
                <c:pt idx="16">
                  <c:v>12</c:v>
                </c:pt>
                <c:pt idx="17">
                  <c:v>15</c:v>
                </c:pt>
                <c:pt idx="18">
                  <c:v>14</c:v>
                </c:pt>
                <c:pt idx="19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EA-4834-ABF0-DF13A6B04F51}"/>
            </c:ext>
          </c:extLst>
        </c:ser>
        <c:ser>
          <c:idx val="1"/>
          <c:order val="1"/>
          <c:tx>
            <c:strRef>
              <c:f>'Inventory Stockouts'!$G$3:$G$6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'Inventory Stockouts'!$E$7:$E$27</c:f>
              <c:strCache>
                <c:ptCount val="20"/>
                <c:pt idx="0">
                  <c:v>Antacids</c:v>
                </c:pt>
                <c:pt idx="1">
                  <c:v>Antiseptic Cream</c:v>
                </c:pt>
                <c:pt idx="2">
                  <c:v>Aspirin</c:v>
                </c:pt>
                <c:pt idx="3">
                  <c:v>Band-Aid</c:v>
                </c:pt>
                <c:pt idx="4">
                  <c:v>Benadryl</c:v>
                </c:pt>
                <c:pt idx="5">
                  <c:v>Calcium</c:v>
                </c:pt>
                <c:pt idx="6">
                  <c:v>Cetrizine</c:v>
                </c:pt>
                <c:pt idx="7">
                  <c:v>Cotton Balls</c:v>
                </c:pt>
                <c:pt idx="8">
                  <c:v>Diclofenac</c:v>
                </c:pt>
                <c:pt idx="9">
                  <c:v>Digene</c:v>
                </c:pt>
                <c:pt idx="10">
                  <c:v>Fish Oil</c:v>
                </c:pt>
                <c:pt idx="11">
                  <c:v>Gauze</c:v>
                </c:pt>
                <c:pt idx="12">
                  <c:v>Gelusil</c:v>
                </c:pt>
                <c:pt idx="13">
                  <c:v>Ibuprofen</c:v>
                </c:pt>
                <c:pt idx="14">
                  <c:v>Isabgol</c:v>
                </c:pt>
                <c:pt idx="15">
                  <c:v>Multivitamin</c:v>
                </c:pt>
                <c:pt idx="16">
                  <c:v>Paracetamol</c:v>
                </c:pt>
                <c:pt idx="17">
                  <c:v>Sinarest</c:v>
                </c:pt>
                <c:pt idx="18">
                  <c:v>Vicks VapoRub</c:v>
                </c:pt>
                <c:pt idx="19">
                  <c:v>Vitamin C</c:v>
                </c:pt>
              </c:strCache>
            </c:strRef>
          </c:cat>
          <c:val>
            <c:numRef>
              <c:f>'Inventory Stockouts'!$G$7:$G$27</c:f>
              <c:numCache>
                <c:formatCode>General</c:formatCode>
                <c:ptCount val="20"/>
                <c:pt idx="0">
                  <c:v>1</c:v>
                </c:pt>
                <c:pt idx="1">
                  <c:v>0</c:v>
                </c:pt>
                <c:pt idx="2">
                  <c:v>5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1</c:v>
                </c:pt>
                <c:pt idx="8">
                  <c:v>3</c:v>
                </c:pt>
                <c:pt idx="9">
                  <c:v>0</c:v>
                </c:pt>
                <c:pt idx="10">
                  <c:v>4</c:v>
                </c:pt>
                <c:pt idx="11">
                  <c:v>3</c:v>
                </c:pt>
                <c:pt idx="12">
                  <c:v>0</c:v>
                </c:pt>
                <c:pt idx="13">
                  <c:v>2</c:v>
                </c:pt>
                <c:pt idx="14">
                  <c:v>6</c:v>
                </c:pt>
                <c:pt idx="15">
                  <c:v>3</c:v>
                </c:pt>
                <c:pt idx="16">
                  <c:v>0</c:v>
                </c:pt>
                <c:pt idx="17">
                  <c:v>5</c:v>
                </c:pt>
                <c:pt idx="18">
                  <c:v>4</c:v>
                </c:pt>
                <c:pt idx="1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EA-4834-ABF0-DF13A6B04F51}"/>
            </c:ext>
          </c:extLst>
        </c:ser>
        <c:ser>
          <c:idx val="2"/>
          <c:order val="2"/>
          <c:tx>
            <c:strRef>
              <c:f>'Inventory Stockouts'!$H$3:$H$6</c:f>
              <c:strCache>
                <c:ptCount val="1"/>
                <c:pt idx="0">
                  <c:v>Jun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'Inventory Stockouts'!$E$7:$E$27</c:f>
              <c:strCache>
                <c:ptCount val="20"/>
                <c:pt idx="0">
                  <c:v>Antacids</c:v>
                </c:pt>
                <c:pt idx="1">
                  <c:v>Antiseptic Cream</c:v>
                </c:pt>
                <c:pt idx="2">
                  <c:v>Aspirin</c:v>
                </c:pt>
                <c:pt idx="3">
                  <c:v>Band-Aid</c:v>
                </c:pt>
                <c:pt idx="4">
                  <c:v>Benadryl</c:v>
                </c:pt>
                <c:pt idx="5">
                  <c:v>Calcium</c:v>
                </c:pt>
                <c:pt idx="6">
                  <c:v>Cetrizine</c:v>
                </c:pt>
                <c:pt idx="7">
                  <c:v>Cotton Balls</c:v>
                </c:pt>
                <c:pt idx="8">
                  <c:v>Diclofenac</c:v>
                </c:pt>
                <c:pt idx="9">
                  <c:v>Digene</c:v>
                </c:pt>
                <c:pt idx="10">
                  <c:v>Fish Oil</c:v>
                </c:pt>
                <c:pt idx="11">
                  <c:v>Gauze</c:v>
                </c:pt>
                <c:pt idx="12">
                  <c:v>Gelusil</c:v>
                </c:pt>
                <c:pt idx="13">
                  <c:v>Ibuprofen</c:v>
                </c:pt>
                <c:pt idx="14">
                  <c:v>Isabgol</c:v>
                </c:pt>
                <c:pt idx="15">
                  <c:v>Multivitamin</c:v>
                </c:pt>
                <c:pt idx="16">
                  <c:v>Paracetamol</c:v>
                </c:pt>
                <c:pt idx="17">
                  <c:v>Sinarest</c:v>
                </c:pt>
                <c:pt idx="18">
                  <c:v>Vicks VapoRub</c:v>
                </c:pt>
                <c:pt idx="19">
                  <c:v>Vitamin C</c:v>
                </c:pt>
              </c:strCache>
            </c:strRef>
          </c:cat>
          <c:val>
            <c:numRef>
              <c:f>'Inventory Stockouts'!$H$7:$H$27</c:f>
              <c:numCache>
                <c:formatCode>General</c:formatCode>
                <c:ptCount val="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EA-4834-ABF0-DF13A6B04F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5941519"/>
        <c:axId val="1035942959"/>
      </c:barChart>
      <c:catAx>
        <c:axId val="10359415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942959"/>
        <c:crosses val="autoZero"/>
        <c:auto val="1"/>
        <c:lblAlgn val="ctr"/>
        <c:lblOffset val="100"/>
        <c:noMultiLvlLbl val="0"/>
      </c:catAx>
      <c:valAx>
        <c:axId val="1035942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No.</a:t>
                </a:r>
                <a:r>
                  <a:rPr lang="en-IN" baseline="0"/>
                  <a:t> of Stockouts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5941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37ec75541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37ec75541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37ed4fd0c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37ed4fd0c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37ec755418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37ec755418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37ec755418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37ec755418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37ec755418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37ec755418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37ec755418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37ec755418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37ed4fd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37ed4fd0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2-graph) shop is prosperous in Milk &amp; Dairy , Cooking oil sales but their contribution to the overall profit remains significantly lower to that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of others hence lower net profit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37ed4fd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37ed4fd0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2-graph) shop is prosperous in Milk &amp; Dairy , Cooking oil sales but their contribution to the overall profit remains significantly lower to that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of others hence lower net profit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518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37ed4fd0c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37ed4fd0c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37ed4fd0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37ed4fd0c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11;p2"/>
            <p:cNvSpPr/>
            <p:nvPr/>
          </p:nvSpPr>
          <p:spPr>
            <a:xfrm flipH="1">
              <a:off x="222607" y="43163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222607" y="802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222607" y="11739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60400" y="1658800"/>
            <a:ext cx="4465200" cy="22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60400" y="3914654"/>
            <a:ext cx="2563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1"/>
          <p:cNvGrpSpPr/>
          <p:nvPr/>
        </p:nvGrpSpPr>
        <p:grpSpPr>
          <a:xfrm>
            <a:off x="8657232" y="-181525"/>
            <a:ext cx="279147" cy="5385600"/>
            <a:chOff x="8657232" y="-181525"/>
            <a:chExt cx="279147" cy="5385600"/>
          </a:xfrm>
        </p:grpSpPr>
        <p:cxnSp>
          <p:nvCxnSpPr>
            <p:cNvPr id="94" name="Google Shape;94;p11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1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1"/>
          <p:cNvSpPr txBox="1">
            <a:spLocks noGrp="1"/>
          </p:cNvSpPr>
          <p:nvPr>
            <p:ph type="title" hasCustomPrompt="1"/>
          </p:nvPr>
        </p:nvSpPr>
        <p:spPr>
          <a:xfrm>
            <a:off x="3362200" y="1736900"/>
            <a:ext cx="5066100" cy="12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3361800" y="2994875"/>
            <a:ext cx="5066100" cy="4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1"/>
          <p:cNvSpPr>
            <a:spLocks noGrp="1"/>
          </p:cNvSpPr>
          <p:nvPr>
            <p:ph type="pic" idx="2"/>
          </p:nvPr>
        </p:nvSpPr>
        <p:spPr>
          <a:xfrm>
            <a:off x="715700" y="921291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3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104" name="Google Shape;104;p13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13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8" name="Google Shape;108;p13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09" name="Google Shape;109;p13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001075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1001075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3466099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3466100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5931123" y="1407275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6"/>
          </p:nvPr>
        </p:nvSpPr>
        <p:spPr>
          <a:xfrm>
            <a:off x="5931126" y="2085653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001075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1001075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 hasCustomPrompt="1"/>
          </p:nvPr>
        </p:nvSpPr>
        <p:spPr>
          <a:xfrm>
            <a:off x="3466099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3466100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4" hasCustomPrompt="1"/>
          </p:nvPr>
        </p:nvSpPr>
        <p:spPr>
          <a:xfrm>
            <a:off x="5931123" y="2928156"/>
            <a:ext cx="2211900" cy="7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6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5931126" y="3604630"/>
            <a:ext cx="2211900" cy="4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4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127" name="Google Shape;127;p14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9" name="Google Shape;129;p14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0" name="Google Shape;130;p14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4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715700" y="1152475"/>
            <a:ext cx="3626700" cy="3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2"/>
          </p:nvPr>
        </p:nvSpPr>
        <p:spPr>
          <a:xfrm>
            <a:off x="4572225" y="1152475"/>
            <a:ext cx="3626700" cy="34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5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139" name="Google Shape;139;p15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15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3" name="Google Shape;143;p15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44" name="Google Shape;144;p15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8282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2"/>
          </p:nvPr>
        </p:nvSpPr>
        <p:spPr>
          <a:xfrm>
            <a:off x="8282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3"/>
          </p:nvPr>
        </p:nvSpPr>
        <p:spPr>
          <a:xfrm>
            <a:off x="34089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4"/>
          </p:nvPr>
        </p:nvSpPr>
        <p:spPr>
          <a:xfrm>
            <a:off x="34089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5"/>
          </p:nvPr>
        </p:nvSpPr>
        <p:spPr>
          <a:xfrm>
            <a:off x="5989600" y="2525900"/>
            <a:ext cx="23262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6"/>
          </p:nvPr>
        </p:nvSpPr>
        <p:spPr>
          <a:xfrm>
            <a:off x="5989600" y="2955500"/>
            <a:ext cx="23262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6"/>
          <p:cNvGrpSpPr/>
          <p:nvPr/>
        </p:nvGrpSpPr>
        <p:grpSpPr>
          <a:xfrm>
            <a:off x="-254011" y="-181525"/>
            <a:ext cx="9190390" cy="5595000"/>
            <a:chOff x="-254011" y="-181525"/>
            <a:chExt cx="9190390" cy="5595000"/>
          </a:xfrm>
        </p:grpSpPr>
        <p:cxnSp>
          <p:nvCxnSpPr>
            <p:cNvPr id="154" name="Google Shape;154;p1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5" name="Google Shape;155;p1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-254011" y="13664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16711" y="1024023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8" name="Google Shape;158;p1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59" name="Google Shape;159;p1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6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1730186" y="138767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2"/>
          </p:nvPr>
        </p:nvSpPr>
        <p:spPr>
          <a:xfrm>
            <a:off x="1730174" y="181727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3"/>
          </p:nvPr>
        </p:nvSpPr>
        <p:spPr>
          <a:xfrm>
            <a:off x="5560336" y="138767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4"/>
          </p:nvPr>
        </p:nvSpPr>
        <p:spPr>
          <a:xfrm>
            <a:off x="5560330" y="181727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ubTitle" idx="5"/>
          </p:nvPr>
        </p:nvSpPr>
        <p:spPr>
          <a:xfrm>
            <a:off x="1730125" y="317892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ubTitle" idx="6"/>
          </p:nvPr>
        </p:nvSpPr>
        <p:spPr>
          <a:xfrm>
            <a:off x="1730126" y="360852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7"/>
          </p:nvPr>
        </p:nvSpPr>
        <p:spPr>
          <a:xfrm>
            <a:off x="5560275" y="3178925"/>
            <a:ext cx="28284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8"/>
          </p:nvPr>
        </p:nvSpPr>
        <p:spPr>
          <a:xfrm>
            <a:off x="5560282" y="3608525"/>
            <a:ext cx="2828400" cy="9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3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7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172" name="Google Shape;172;p17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3" name="Google Shape;173;p17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6" name="Google Shape;176;p17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77" name="Google Shape;177;p17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17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subTitle" idx="1"/>
          </p:nvPr>
        </p:nvSpPr>
        <p:spPr>
          <a:xfrm>
            <a:off x="796426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ubTitle" idx="2"/>
          </p:nvPr>
        </p:nvSpPr>
        <p:spPr>
          <a:xfrm>
            <a:off x="796426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3"/>
          </p:nvPr>
        </p:nvSpPr>
        <p:spPr>
          <a:xfrm>
            <a:off x="3468747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subTitle" idx="4"/>
          </p:nvPr>
        </p:nvSpPr>
        <p:spPr>
          <a:xfrm>
            <a:off x="3468750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ubTitle" idx="5"/>
          </p:nvPr>
        </p:nvSpPr>
        <p:spPr>
          <a:xfrm>
            <a:off x="6141067" y="1223496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subTitle" idx="6"/>
          </p:nvPr>
        </p:nvSpPr>
        <p:spPr>
          <a:xfrm>
            <a:off x="6141074" y="1653096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subTitle" idx="7"/>
          </p:nvPr>
        </p:nvSpPr>
        <p:spPr>
          <a:xfrm>
            <a:off x="796426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8"/>
          </p:nvPr>
        </p:nvSpPr>
        <p:spPr>
          <a:xfrm>
            <a:off x="796426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9"/>
          </p:nvPr>
        </p:nvSpPr>
        <p:spPr>
          <a:xfrm>
            <a:off x="3468747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13"/>
          </p:nvPr>
        </p:nvSpPr>
        <p:spPr>
          <a:xfrm>
            <a:off x="3468750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14"/>
          </p:nvPr>
        </p:nvSpPr>
        <p:spPr>
          <a:xfrm>
            <a:off x="6141067" y="2866840"/>
            <a:ext cx="2206500" cy="50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15"/>
          </p:nvPr>
        </p:nvSpPr>
        <p:spPr>
          <a:xfrm>
            <a:off x="6141074" y="3296440"/>
            <a:ext cx="2206500" cy="11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_1_3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18"/>
          <p:cNvGrpSpPr/>
          <p:nvPr/>
        </p:nvGrpSpPr>
        <p:grpSpPr>
          <a:xfrm>
            <a:off x="585111" y="-181525"/>
            <a:ext cx="8351268" cy="5385600"/>
            <a:chOff x="585111" y="-181525"/>
            <a:chExt cx="8351268" cy="5385600"/>
          </a:xfrm>
        </p:grpSpPr>
        <p:sp>
          <p:nvSpPr>
            <p:cNvPr id="195" name="Google Shape;195;p18"/>
            <p:cNvSpPr/>
            <p:nvPr/>
          </p:nvSpPr>
          <p:spPr>
            <a:xfrm>
              <a:off x="585111" y="461321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18"/>
            <p:cNvGrpSpPr/>
            <p:nvPr/>
          </p:nvGrpSpPr>
          <p:grpSpPr>
            <a:xfrm>
              <a:off x="8657232" y="-181525"/>
              <a:ext cx="279147" cy="5385600"/>
              <a:chOff x="8657232" y="-181525"/>
              <a:chExt cx="279147" cy="5385600"/>
            </a:xfrm>
          </p:grpSpPr>
          <p:cxnSp>
            <p:nvCxnSpPr>
              <p:cNvPr id="197" name="Google Shape;197;p18"/>
              <p:cNvCxnSpPr/>
              <p:nvPr/>
            </p:nvCxnSpPr>
            <p:spPr>
              <a:xfrm>
                <a:off x="8796800" y="-181525"/>
                <a:ext cx="0" cy="538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8" name="Google Shape;198;p18"/>
              <p:cNvSpPr/>
              <p:nvPr/>
            </p:nvSpPr>
            <p:spPr>
              <a:xfrm flipH="1">
                <a:off x="8657232" y="28805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8"/>
              <p:cNvSpPr/>
              <p:nvPr/>
            </p:nvSpPr>
            <p:spPr>
              <a:xfrm flipH="1">
                <a:off x="8657232" y="74428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8"/>
              <p:cNvSpPr/>
              <p:nvPr/>
            </p:nvSpPr>
            <p:spPr>
              <a:xfrm flipH="1">
                <a:off x="8657232" y="12005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1" name="Google Shape;201;p18"/>
          <p:cNvSpPr txBox="1">
            <a:spLocks noGrp="1"/>
          </p:cNvSpPr>
          <p:nvPr>
            <p:ph type="title"/>
          </p:nvPr>
        </p:nvSpPr>
        <p:spPr>
          <a:xfrm>
            <a:off x="3151600" y="3160460"/>
            <a:ext cx="5276700" cy="57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subTitle" idx="1"/>
          </p:nvPr>
        </p:nvSpPr>
        <p:spPr>
          <a:xfrm>
            <a:off x="3151600" y="1404050"/>
            <a:ext cx="5276700" cy="17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>
            <a:spLocks noGrp="1"/>
          </p:cNvSpPr>
          <p:nvPr>
            <p:ph type="pic" idx="2"/>
          </p:nvPr>
        </p:nvSpPr>
        <p:spPr>
          <a:xfrm>
            <a:off x="715700" y="10852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9"/>
          <p:cNvGrpSpPr/>
          <p:nvPr/>
        </p:nvGrpSpPr>
        <p:grpSpPr>
          <a:xfrm>
            <a:off x="719020" y="0"/>
            <a:ext cx="7710380" cy="5937368"/>
            <a:chOff x="719020" y="0"/>
            <a:chExt cx="7710380" cy="5937368"/>
          </a:xfrm>
        </p:grpSpPr>
        <p:sp>
          <p:nvSpPr>
            <p:cNvPr id="206" name="Google Shape;206;p19"/>
            <p:cNvSpPr/>
            <p:nvPr/>
          </p:nvSpPr>
          <p:spPr>
            <a:xfrm>
              <a:off x="6245299" y="44977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7" name="Google Shape;207;p19"/>
            <p:cNvCxnSpPr/>
            <p:nvPr/>
          </p:nvCxnSpPr>
          <p:spPr>
            <a:xfrm rot="10800000">
              <a:off x="719020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208" name="Google Shape;208;p19"/>
          <p:cNvSpPr txBox="1">
            <a:spLocks noGrp="1"/>
          </p:cNvSpPr>
          <p:nvPr>
            <p:ph type="title" hasCustomPrompt="1"/>
          </p:nvPr>
        </p:nvSpPr>
        <p:spPr>
          <a:xfrm>
            <a:off x="2009500" y="748650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2009493" y="1368873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title" idx="2" hasCustomPrompt="1"/>
          </p:nvPr>
        </p:nvSpPr>
        <p:spPr>
          <a:xfrm>
            <a:off x="2009500" y="2051099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2009493" y="2671266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title" idx="4" hasCustomPrompt="1"/>
          </p:nvPr>
        </p:nvSpPr>
        <p:spPr>
          <a:xfrm>
            <a:off x="2009500" y="3353475"/>
            <a:ext cx="3972900" cy="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4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2009493" y="3973647"/>
            <a:ext cx="39729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>
            <a:spLocks noGrp="1"/>
          </p:cNvSpPr>
          <p:nvPr>
            <p:ph type="pic" idx="6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715700" y="447850"/>
            <a:ext cx="33699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1"/>
          </p:nvPr>
        </p:nvSpPr>
        <p:spPr>
          <a:xfrm>
            <a:off x="715700" y="1666799"/>
            <a:ext cx="3369900" cy="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20"/>
          <p:cNvGrpSpPr/>
          <p:nvPr/>
        </p:nvGrpSpPr>
        <p:grpSpPr>
          <a:xfrm>
            <a:off x="222607" y="-37400"/>
            <a:ext cx="8931978" cy="5295900"/>
            <a:chOff x="222607" y="-37400"/>
            <a:chExt cx="8931978" cy="5295900"/>
          </a:xfrm>
        </p:grpSpPr>
        <p:sp>
          <p:nvSpPr>
            <p:cNvPr id="219" name="Google Shape;219;p20"/>
            <p:cNvSpPr/>
            <p:nvPr/>
          </p:nvSpPr>
          <p:spPr>
            <a:xfrm>
              <a:off x="8553382" y="236027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8553385" y="265595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" name="Google Shape;221;p20"/>
            <p:cNvGrpSpPr/>
            <p:nvPr/>
          </p:nvGrpSpPr>
          <p:grpSpPr>
            <a:xfrm>
              <a:off x="222607" y="-37400"/>
              <a:ext cx="279147" cy="5295900"/>
              <a:chOff x="222607" y="-37400"/>
              <a:chExt cx="279147" cy="5295900"/>
            </a:xfrm>
          </p:grpSpPr>
          <p:cxnSp>
            <p:nvCxnSpPr>
              <p:cNvPr id="222" name="Google Shape;222;p20"/>
              <p:cNvCxnSpPr/>
              <p:nvPr/>
            </p:nvCxnSpPr>
            <p:spPr>
              <a:xfrm>
                <a:off x="362175" y="-37400"/>
                <a:ext cx="0" cy="529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3" name="Google Shape;223;p20"/>
              <p:cNvSpPr/>
              <p:nvPr/>
            </p:nvSpPr>
            <p:spPr>
              <a:xfrm flipH="1">
                <a:off x="222607" y="47023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0"/>
              <p:cNvSpPr/>
              <p:nvPr/>
            </p:nvSpPr>
            <p:spPr>
              <a:xfrm flipH="1">
                <a:off x="222607" y="42438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0"/>
              <p:cNvSpPr/>
              <p:nvPr/>
            </p:nvSpPr>
            <p:spPr>
              <a:xfrm flipH="1">
                <a:off x="222607" y="37853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317250" y="2638071"/>
            <a:ext cx="3289200" cy="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6351250" y="1512801"/>
            <a:ext cx="12552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8657232" y="-181525"/>
            <a:ext cx="279147" cy="5385600"/>
            <a:chOff x="8657232" y="-181525"/>
            <a:chExt cx="279147" cy="5385600"/>
          </a:xfrm>
        </p:grpSpPr>
        <p:cxnSp>
          <p:nvCxnSpPr>
            <p:cNvPr id="23" name="Google Shape;23;p3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" name="Google Shape;24;p3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>
            <a:spLocks noGrp="1"/>
          </p:cNvSpPr>
          <p:nvPr>
            <p:ph type="pic" idx="3"/>
          </p:nvPr>
        </p:nvSpPr>
        <p:spPr>
          <a:xfrm>
            <a:off x="715700" y="921291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28" name="Google Shape;228;p21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229" name="Google Shape;229;p21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1" name="Google Shape;231;p21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Google Shape;232;p21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" name="Google Shape;235;p21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22"/>
          <p:cNvGrpSpPr/>
          <p:nvPr/>
        </p:nvGrpSpPr>
        <p:grpSpPr>
          <a:xfrm>
            <a:off x="222607" y="-37400"/>
            <a:ext cx="9003319" cy="5813193"/>
            <a:chOff x="222607" y="-37400"/>
            <a:chExt cx="9003319" cy="5813193"/>
          </a:xfrm>
        </p:grpSpPr>
        <p:cxnSp>
          <p:nvCxnSpPr>
            <p:cNvPr id="238" name="Google Shape;238;p22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" name="Google Shape;239;p22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8624761" y="23253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6244199" y="4336224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22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43" name="Google Shape;243;p22"/>
            <p:cNvSpPr/>
            <p:nvPr/>
          </p:nvSpPr>
          <p:spPr>
            <a:xfrm rot="10800000" flipH="1">
              <a:off x="8946780" y="1886564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2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3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250" name="Google Shape;250;p23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1" name="Google Shape;251;p23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4" name="Google Shape;254;p23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55" name="Google Shape;255;p23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4"/>
          <p:cNvGrpSpPr/>
          <p:nvPr/>
        </p:nvGrpSpPr>
        <p:grpSpPr>
          <a:xfrm>
            <a:off x="222607" y="-37400"/>
            <a:ext cx="8969701" cy="5974768"/>
            <a:chOff x="222607" y="-37400"/>
            <a:chExt cx="8969701" cy="5974768"/>
          </a:xfrm>
        </p:grpSpPr>
        <p:sp>
          <p:nvSpPr>
            <p:cNvPr id="258" name="Google Shape;258;p24"/>
            <p:cNvSpPr/>
            <p:nvPr/>
          </p:nvSpPr>
          <p:spPr>
            <a:xfrm>
              <a:off x="6245299" y="44977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4"/>
            <p:cNvGrpSpPr/>
            <p:nvPr/>
          </p:nvGrpSpPr>
          <p:grpSpPr>
            <a:xfrm>
              <a:off x="222607" y="-37400"/>
              <a:ext cx="8969701" cy="5295900"/>
              <a:chOff x="222607" y="-37400"/>
              <a:chExt cx="8969701" cy="5295900"/>
            </a:xfrm>
          </p:grpSpPr>
          <p:cxnSp>
            <p:nvCxnSpPr>
              <p:cNvPr id="260" name="Google Shape;260;p24"/>
              <p:cNvCxnSpPr/>
              <p:nvPr/>
            </p:nvCxnSpPr>
            <p:spPr>
              <a:xfrm>
                <a:off x="362175" y="-37400"/>
                <a:ext cx="0" cy="529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1" name="Google Shape;261;p24"/>
              <p:cNvSpPr/>
              <p:nvPr/>
            </p:nvSpPr>
            <p:spPr>
              <a:xfrm flipH="1">
                <a:off x="222607" y="43163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4"/>
              <p:cNvSpPr/>
              <p:nvPr/>
            </p:nvSpPr>
            <p:spPr>
              <a:xfrm rot="10800000" flipH="1">
                <a:off x="8591144" y="2571739"/>
                <a:ext cx="601164" cy="1148276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23517" extrusionOk="0">
                    <a:moveTo>
                      <a:pt x="1" y="0"/>
                    </a:moveTo>
                    <a:lnTo>
                      <a:pt x="1" y="3637"/>
                    </a:lnTo>
                    <a:lnTo>
                      <a:pt x="559" y="3637"/>
                    </a:lnTo>
                    <a:cubicBezTo>
                      <a:pt x="5039" y="3637"/>
                      <a:pt x="8675" y="7273"/>
                      <a:pt x="8675" y="11753"/>
                    </a:cubicBezTo>
                    <a:cubicBezTo>
                      <a:pt x="8675" y="16233"/>
                      <a:pt x="5039" y="19869"/>
                      <a:pt x="559" y="19869"/>
                    </a:cubicBezTo>
                    <a:lnTo>
                      <a:pt x="1" y="19869"/>
                    </a:lnTo>
                    <a:lnTo>
                      <a:pt x="1" y="23517"/>
                    </a:lnTo>
                    <a:lnTo>
                      <a:pt x="559" y="23517"/>
                    </a:lnTo>
                    <a:cubicBezTo>
                      <a:pt x="7048" y="23505"/>
                      <a:pt x="12312" y="18241"/>
                      <a:pt x="12312" y="11753"/>
                    </a:cubicBezTo>
                    <a:cubicBezTo>
                      <a:pt x="12312" y="5265"/>
                      <a:pt x="7048" y="0"/>
                      <a:pt x="5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 flipH="1">
                <a:off x="8591142" y="38791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4"/>
              <p:cNvSpPr/>
              <p:nvPr/>
            </p:nvSpPr>
            <p:spPr>
              <a:xfrm flipH="1">
                <a:off x="222607" y="802807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4"/>
              <p:cNvSpPr/>
              <p:nvPr/>
            </p:nvSpPr>
            <p:spPr>
              <a:xfrm flipH="1">
                <a:off x="222607" y="1173982"/>
                <a:ext cx="279147" cy="279733"/>
              </a:xfrm>
              <a:custGeom>
                <a:avLst/>
                <a:gdLst/>
                <a:ahLst/>
                <a:cxnLst/>
                <a:rect l="l" t="t" r="r" b="b"/>
                <a:pathLst>
                  <a:path w="5717" h="5729" extrusionOk="0">
                    <a:moveTo>
                      <a:pt x="2865" y="1"/>
                    </a:moveTo>
                    <a:cubicBezTo>
                      <a:pt x="1284" y="1"/>
                      <a:pt x="1" y="1284"/>
                      <a:pt x="1" y="2864"/>
                    </a:cubicBezTo>
                    <a:cubicBezTo>
                      <a:pt x="1" y="4445"/>
                      <a:pt x="1284" y="5728"/>
                      <a:pt x="2865" y="5728"/>
                    </a:cubicBezTo>
                    <a:cubicBezTo>
                      <a:pt x="4445" y="5728"/>
                      <a:pt x="5716" y="4445"/>
                      <a:pt x="5716" y="2864"/>
                    </a:cubicBezTo>
                    <a:cubicBezTo>
                      <a:pt x="5716" y="1284"/>
                      <a:pt x="4445" y="1"/>
                      <a:pt x="28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1188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6" name="Google Shape;266;p24"/>
          <p:cNvSpPr txBox="1"/>
          <p:nvPr/>
        </p:nvSpPr>
        <p:spPr>
          <a:xfrm>
            <a:off x="1170300" y="3637978"/>
            <a:ext cx="3166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Epilogue"/>
                <a:ea typeface="Epilogue"/>
                <a:cs typeface="Epilogue"/>
                <a:sym typeface="Epilog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1172900" y="545050"/>
            <a:ext cx="3929100" cy="10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1172900" y="1576646"/>
            <a:ext cx="3369900" cy="11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25"/>
          <p:cNvGrpSpPr/>
          <p:nvPr/>
        </p:nvGrpSpPr>
        <p:grpSpPr>
          <a:xfrm>
            <a:off x="222607" y="-2398409"/>
            <a:ext cx="8807976" cy="9551211"/>
            <a:chOff x="222607" y="-2398409"/>
            <a:chExt cx="8807976" cy="9551211"/>
          </a:xfrm>
        </p:grpSpPr>
        <p:cxnSp>
          <p:nvCxnSpPr>
            <p:cNvPr id="272" name="Google Shape;272;p25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3" name="Google Shape;273;p25"/>
            <p:cNvSpPr/>
            <p:nvPr/>
          </p:nvSpPr>
          <p:spPr>
            <a:xfrm rot="10800000">
              <a:off x="6245287" y="-2398409"/>
              <a:ext cx="2184131" cy="2952237"/>
            </a:xfrm>
            <a:custGeom>
              <a:avLst/>
              <a:gdLst/>
              <a:ahLst/>
              <a:cxnLst/>
              <a:rect l="l" t="t" r="r" b="b"/>
              <a:pathLst>
                <a:path w="28731" h="38835" extrusionOk="0">
                  <a:moveTo>
                    <a:pt x="0" y="1"/>
                  </a:moveTo>
                  <a:lnTo>
                    <a:pt x="0" y="37436"/>
                  </a:lnTo>
                  <a:cubicBezTo>
                    <a:pt x="0" y="37748"/>
                    <a:pt x="36" y="38059"/>
                    <a:pt x="109" y="38356"/>
                  </a:cubicBezTo>
                  <a:cubicBezTo>
                    <a:pt x="1740" y="32007"/>
                    <a:pt x="7502" y="28449"/>
                    <a:pt x="14365" y="28449"/>
                  </a:cubicBezTo>
                  <a:cubicBezTo>
                    <a:pt x="21396" y="28449"/>
                    <a:pt x="27267" y="32239"/>
                    <a:pt x="28731" y="38835"/>
                  </a:cubicBezTo>
                  <a:lnTo>
                    <a:pt x="28731" y="4031"/>
                  </a:lnTo>
                  <a:cubicBezTo>
                    <a:pt x="28731" y="1806"/>
                    <a:pt x="26926" y="1"/>
                    <a:pt x="247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3996836" y="695019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4271400" y="229661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 flipH="1">
              <a:off x="222607" y="43163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 rot="10800000" flipH="1">
              <a:off x="8429419" y="181698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6245299" y="457399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016586" y="229648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0" name="Google Shape;280;p25"/>
            <p:cNvCxnSpPr/>
            <p:nvPr/>
          </p:nvCxnSpPr>
          <p:spPr>
            <a:xfrm rot="10800000">
              <a:off x="2381413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81" name="Google Shape;281;p25"/>
            <p:cNvSpPr/>
            <p:nvPr/>
          </p:nvSpPr>
          <p:spPr>
            <a:xfrm flipH="1">
              <a:off x="8429417" y="31243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 flipH="1">
              <a:off x="222607" y="802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 flipH="1">
              <a:off x="222607" y="11739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5"/>
            <p:cNvGrpSpPr/>
            <p:nvPr/>
          </p:nvGrpSpPr>
          <p:grpSpPr>
            <a:xfrm>
              <a:off x="715690" y="3938042"/>
              <a:ext cx="2177816" cy="3214760"/>
              <a:chOff x="3893729" y="3797942"/>
              <a:chExt cx="2177816" cy="3214760"/>
            </a:xfrm>
          </p:grpSpPr>
          <p:cxnSp>
            <p:nvCxnSpPr>
              <p:cNvPr id="285" name="Google Shape;285;p25"/>
              <p:cNvCxnSpPr/>
              <p:nvPr/>
            </p:nvCxnSpPr>
            <p:spPr>
              <a:xfrm rot="10800000">
                <a:off x="4985061" y="3797942"/>
                <a:ext cx="0" cy="106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286" name="Google Shape;286;p25"/>
              <p:cNvSpPr/>
              <p:nvPr/>
            </p:nvSpPr>
            <p:spPr>
              <a:xfrm rot="10800000" flipH="1">
                <a:off x="3893729" y="4071026"/>
                <a:ext cx="2177816" cy="2941675"/>
              </a:xfrm>
              <a:custGeom>
                <a:avLst/>
                <a:gdLst/>
                <a:ahLst/>
                <a:cxnLst/>
                <a:rect l="l" t="t" r="r" b="b"/>
                <a:pathLst>
                  <a:path w="28751" h="38834" extrusionOk="0">
                    <a:moveTo>
                      <a:pt x="17" y="1"/>
                    </a:moveTo>
                    <a:lnTo>
                      <a:pt x="17" y="37437"/>
                    </a:lnTo>
                    <a:cubicBezTo>
                      <a:pt x="17" y="37747"/>
                      <a:pt x="1" y="38116"/>
                      <a:pt x="1" y="38535"/>
                    </a:cubicBezTo>
                    <a:cubicBezTo>
                      <a:pt x="1637" y="32186"/>
                      <a:pt x="7524" y="28457"/>
                      <a:pt x="14384" y="28457"/>
                    </a:cubicBezTo>
                    <a:cubicBezTo>
                      <a:pt x="21412" y="28457"/>
                      <a:pt x="27288" y="32246"/>
                      <a:pt x="28751" y="38834"/>
                    </a:cubicBezTo>
                    <a:lnTo>
                      <a:pt x="28751" y="4028"/>
                    </a:lnTo>
                    <a:cubicBezTo>
                      <a:pt x="28751" y="1805"/>
                      <a:pt x="26946" y="1"/>
                      <a:pt x="2472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4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6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sp>
          <p:nvSpPr>
            <p:cNvPr id="289" name="Google Shape;289;p26"/>
            <p:cNvSpPr/>
            <p:nvPr/>
          </p:nvSpPr>
          <p:spPr>
            <a:xfrm>
              <a:off x="984489" y="3996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715711" y="399698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 rot="5400000" flipH="1">
              <a:off x="4271418" y="3900763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 rot="-5400000" flipH="1">
              <a:off x="4432436" y="4625670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3" name="Google Shape;293;p2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4" name="Google Shape;294;p2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7" name="Google Shape;297;p2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98" name="Google Shape;298;p26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302" name="Google Shape;302;p2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07" name="Google Shape;307;p2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308" name="Google Shape;30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ctrTitle"/>
          </p:nvPr>
        </p:nvSpPr>
        <p:spPr>
          <a:xfrm>
            <a:off x="925200" y="1181287"/>
            <a:ext cx="7293600" cy="18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28"/>
          <p:cNvSpPr txBox="1">
            <a:spLocks noGrp="1"/>
          </p:cNvSpPr>
          <p:nvPr>
            <p:ph type="subTitle" idx="1"/>
          </p:nvPr>
        </p:nvSpPr>
        <p:spPr>
          <a:xfrm>
            <a:off x="3240750" y="3663350"/>
            <a:ext cx="26625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88138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8655563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7202263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7941900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8118600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7799975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216403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-359725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103275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233050" y="38975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-552450" y="40536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270119" y="33047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233050" y="30990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8"/>
          <p:cNvGrpSpPr/>
          <p:nvPr/>
        </p:nvGrpSpPr>
        <p:grpSpPr>
          <a:xfrm>
            <a:off x="6405979" y="4713275"/>
            <a:ext cx="796292" cy="132730"/>
            <a:chOff x="1738800" y="2669950"/>
            <a:chExt cx="334900" cy="55825"/>
          </a:xfrm>
        </p:grpSpPr>
        <p:sp>
          <p:nvSpPr>
            <p:cNvPr id="326" name="Google Shape;326;p2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28"/>
          <p:cNvGrpSpPr/>
          <p:nvPr/>
        </p:nvGrpSpPr>
        <p:grpSpPr>
          <a:xfrm>
            <a:off x="1641454" y="168688"/>
            <a:ext cx="796292" cy="132730"/>
            <a:chOff x="1738800" y="2669950"/>
            <a:chExt cx="334900" cy="55825"/>
          </a:xfrm>
        </p:grpSpPr>
        <p:sp>
          <p:nvSpPr>
            <p:cNvPr id="343" name="Google Shape;343;p2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>
            <a:spLocks noGrp="1"/>
          </p:cNvSpPr>
          <p:nvPr>
            <p:ph type="title" hasCustomPrompt="1"/>
          </p:nvPr>
        </p:nvSpPr>
        <p:spPr>
          <a:xfrm>
            <a:off x="1028175" y="1665862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1" name="Google Shape;361;p29"/>
          <p:cNvSpPr txBox="1">
            <a:spLocks noGrp="1"/>
          </p:cNvSpPr>
          <p:nvPr>
            <p:ph type="subTitle" idx="1"/>
          </p:nvPr>
        </p:nvSpPr>
        <p:spPr>
          <a:xfrm>
            <a:off x="1796187" y="1665850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9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9"/>
          <p:cNvSpPr/>
          <p:nvPr/>
        </p:nvSpPr>
        <p:spPr>
          <a:xfrm rot="10800000">
            <a:off x="-665925" y="244812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9"/>
          <p:cNvSpPr/>
          <p:nvPr/>
        </p:nvSpPr>
        <p:spPr>
          <a:xfrm rot="10800000">
            <a:off x="-90012" y="57662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9"/>
          <p:cNvSpPr/>
          <p:nvPr/>
        </p:nvSpPr>
        <p:spPr>
          <a:xfrm rot="10800000">
            <a:off x="-586750" y="-1663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9"/>
          <p:cNvSpPr/>
          <p:nvPr/>
        </p:nvSpPr>
        <p:spPr>
          <a:xfrm rot="10800000">
            <a:off x="856775" y="483141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 rot="10800000">
            <a:off x="340275" y="445831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"/>
          <p:cNvSpPr/>
          <p:nvPr/>
        </p:nvSpPr>
        <p:spPr>
          <a:xfrm rot="10800000">
            <a:off x="273125" y="444913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9"/>
          <p:cNvSpPr/>
          <p:nvPr/>
        </p:nvSpPr>
        <p:spPr>
          <a:xfrm rot="10800000">
            <a:off x="7773117" y="4652351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9"/>
          <p:cNvSpPr/>
          <p:nvPr/>
        </p:nvSpPr>
        <p:spPr>
          <a:xfrm rot="10800000">
            <a:off x="7960864" y="4324374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"/>
          <p:cNvSpPr/>
          <p:nvPr/>
        </p:nvSpPr>
        <p:spPr>
          <a:xfrm rot="10800000">
            <a:off x="7773125" y="3137512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9"/>
          <p:cNvGrpSpPr/>
          <p:nvPr/>
        </p:nvGrpSpPr>
        <p:grpSpPr>
          <a:xfrm rot="10800000">
            <a:off x="7939051" y="244808"/>
            <a:ext cx="796292" cy="132730"/>
            <a:chOff x="1738800" y="2669950"/>
            <a:chExt cx="334900" cy="55825"/>
          </a:xfrm>
        </p:grpSpPr>
        <p:sp>
          <p:nvSpPr>
            <p:cNvPr id="373" name="Google Shape;373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29"/>
          <p:cNvGrpSpPr/>
          <p:nvPr/>
        </p:nvGrpSpPr>
        <p:grpSpPr>
          <a:xfrm rot="10800000">
            <a:off x="-164161" y="3071733"/>
            <a:ext cx="796292" cy="132730"/>
            <a:chOff x="1738800" y="2669950"/>
            <a:chExt cx="334900" cy="55825"/>
          </a:xfrm>
        </p:grpSpPr>
        <p:sp>
          <p:nvSpPr>
            <p:cNvPr id="390" name="Google Shape;390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29"/>
          <p:cNvGrpSpPr/>
          <p:nvPr/>
        </p:nvGrpSpPr>
        <p:grpSpPr>
          <a:xfrm rot="10800000">
            <a:off x="5223026" y="4729570"/>
            <a:ext cx="796292" cy="132730"/>
            <a:chOff x="1738800" y="2669950"/>
            <a:chExt cx="334900" cy="55825"/>
          </a:xfrm>
        </p:grpSpPr>
        <p:sp>
          <p:nvSpPr>
            <p:cNvPr id="407" name="Google Shape;407;p2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9"/>
          <p:cNvSpPr txBox="1">
            <a:spLocks noGrp="1"/>
          </p:cNvSpPr>
          <p:nvPr>
            <p:ph type="title" idx="3" hasCustomPrompt="1"/>
          </p:nvPr>
        </p:nvSpPr>
        <p:spPr>
          <a:xfrm>
            <a:off x="1028175" y="2469299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4" name="Google Shape;424;p29"/>
          <p:cNvSpPr txBox="1">
            <a:spLocks noGrp="1"/>
          </p:cNvSpPr>
          <p:nvPr>
            <p:ph type="subTitle" idx="4"/>
          </p:nvPr>
        </p:nvSpPr>
        <p:spPr>
          <a:xfrm>
            <a:off x="1796187" y="2469288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29"/>
          <p:cNvSpPr txBox="1">
            <a:spLocks noGrp="1"/>
          </p:cNvSpPr>
          <p:nvPr>
            <p:ph type="title" idx="5" hasCustomPrompt="1"/>
          </p:nvPr>
        </p:nvSpPr>
        <p:spPr>
          <a:xfrm>
            <a:off x="1028175" y="3272737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6" name="Google Shape;426;p29"/>
          <p:cNvSpPr txBox="1">
            <a:spLocks noGrp="1"/>
          </p:cNvSpPr>
          <p:nvPr>
            <p:ph type="subTitle" idx="6"/>
          </p:nvPr>
        </p:nvSpPr>
        <p:spPr>
          <a:xfrm>
            <a:off x="1796187" y="3272725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7" name="Google Shape;427;p29"/>
          <p:cNvSpPr txBox="1">
            <a:spLocks noGrp="1"/>
          </p:cNvSpPr>
          <p:nvPr>
            <p:ph type="title" idx="7" hasCustomPrompt="1"/>
          </p:nvPr>
        </p:nvSpPr>
        <p:spPr>
          <a:xfrm>
            <a:off x="4776800" y="1665862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8" name="Google Shape;428;p29"/>
          <p:cNvSpPr txBox="1">
            <a:spLocks noGrp="1"/>
          </p:cNvSpPr>
          <p:nvPr>
            <p:ph type="subTitle" idx="8"/>
          </p:nvPr>
        </p:nvSpPr>
        <p:spPr>
          <a:xfrm>
            <a:off x="5544813" y="1665850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title" idx="9" hasCustomPrompt="1"/>
          </p:nvPr>
        </p:nvSpPr>
        <p:spPr>
          <a:xfrm>
            <a:off x="4776800" y="2469299"/>
            <a:ext cx="6126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0" name="Google Shape;430;p29"/>
          <p:cNvSpPr txBox="1">
            <a:spLocks noGrp="1"/>
          </p:cNvSpPr>
          <p:nvPr>
            <p:ph type="subTitle" idx="13"/>
          </p:nvPr>
        </p:nvSpPr>
        <p:spPr>
          <a:xfrm>
            <a:off x="5544813" y="2469288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title" idx="14" hasCustomPrompt="1"/>
          </p:nvPr>
        </p:nvSpPr>
        <p:spPr>
          <a:xfrm>
            <a:off x="4776800" y="3272737"/>
            <a:ext cx="612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2" name="Google Shape;432;p29"/>
          <p:cNvSpPr txBox="1">
            <a:spLocks noGrp="1"/>
          </p:cNvSpPr>
          <p:nvPr>
            <p:ph type="subTitle" idx="15"/>
          </p:nvPr>
        </p:nvSpPr>
        <p:spPr>
          <a:xfrm>
            <a:off x="5544813" y="3272725"/>
            <a:ext cx="2571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 b="1">
                <a:latin typeface="BenchNine"/>
                <a:ea typeface="BenchNine"/>
                <a:cs typeface="BenchNine"/>
                <a:sym typeface="BenchNi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"/>
          <p:cNvSpPr txBox="1">
            <a:spLocks noGrp="1"/>
          </p:cNvSpPr>
          <p:nvPr>
            <p:ph type="title"/>
          </p:nvPr>
        </p:nvSpPr>
        <p:spPr>
          <a:xfrm>
            <a:off x="956588" y="1086750"/>
            <a:ext cx="325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30"/>
          <p:cNvSpPr txBox="1">
            <a:spLocks noGrp="1"/>
          </p:cNvSpPr>
          <p:nvPr>
            <p:ph type="subTitle" idx="1"/>
          </p:nvPr>
        </p:nvSpPr>
        <p:spPr>
          <a:xfrm>
            <a:off x="956588" y="1673825"/>
            <a:ext cx="3257100" cy="238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6" name="Google Shape;436;p30"/>
          <p:cNvSpPr>
            <a:spLocks noGrp="1"/>
          </p:cNvSpPr>
          <p:nvPr>
            <p:ph type="pic" idx="2"/>
          </p:nvPr>
        </p:nvSpPr>
        <p:spPr>
          <a:xfrm>
            <a:off x="4806863" y="917850"/>
            <a:ext cx="3303900" cy="33078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30"/>
          <p:cNvSpPr/>
          <p:nvPr/>
        </p:nvSpPr>
        <p:spPr>
          <a:xfrm>
            <a:off x="8417175" y="6306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0"/>
          <p:cNvSpPr/>
          <p:nvPr/>
        </p:nvSpPr>
        <p:spPr>
          <a:xfrm>
            <a:off x="8593875" y="6658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0"/>
          <p:cNvSpPr/>
          <p:nvPr/>
        </p:nvSpPr>
        <p:spPr>
          <a:xfrm>
            <a:off x="8275250" y="2921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0"/>
          <p:cNvSpPr/>
          <p:nvPr/>
        </p:nvSpPr>
        <p:spPr>
          <a:xfrm>
            <a:off x="752028" y="-19283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0"/>
          <p:cNvSpPr/>
          <p:nvPr/>
        </p:nvSpPr>
        <p:spPr>
          <a:xfrm>
            <a:off x="175900" y="-25016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0"/>
          <p:cNvSpPr/>
          <p:nvPr/>
        </p:nvSpPr>
        <p:spPr>
          <a:xfrm>
            <a:off x="638900" y="-88558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0"/>
          <p:cNvSpPr/>
          <p:nvPr/>
        </p:nvSpPr>
        <p:spPr>
          <a:xfrm>
            <a:off x="-417475" y="418327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0"/>
          <p:cNvSpPr/>
          <p:nvPr/>
        </p:nvSpPr>
        <p:spPr>
          <a:xfrm>
            <a:off x="-1202975" y="433940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0"/>
          <p:cNvSpPr/>
          <p:nvPr/>
        </p:nvSpPr>
        <p:spPr>
          <a:xfrm>
            <a:off x="-920644" y="359045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Google Shape;446;p30"/>
          <p:cNvGrpSpPr/>
          <p:nvPr/>
        </p:nvGrpSpPr>
        <p:grpSpPr>
          <a:xfrm>
            <a:off x="6059732" y="292150"/>
            <a:ext cx="796292" cy="132730"/>
            <a:chOff x="1738800" y="2669950"/>
            <a:chExt cx="334900" cy="55825"/>
          </a:xfrm>
        </p:grpSpPr>
        <p:sp>
          <p:nvSpPr>
            <p:cNvPr id="447" name="Google Shape;447;p3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0"/>
          <p:cNvGrpSpPr/>
          <p:nvPr/>
        </p:nvGrpSpPr>
        <p:grpSpPr>
          <a:xfrm>
            <a:off x="2245107" y="4754475"/>
            <a:ext cx="796292" cy="132730"/>
            <a:chOff x="1738800" y="2669950"/>
            <a:chExt cx="334900" cy="55825"/>
          </a:xfrm>
        </p:grpSpPr>
        <p:sp>
          <p:nvSpPr>
            <p:cNvPr id="464" name="Google Shape;464;p3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30" name="Google Shape;30;p4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31;p4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34;p4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15700" y="1153022"/>
            <a:ext cx="7712700" cy="34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>
            <a:spLocks noGrp="1"/>
          </p:cNvSpPr>
          <p:nvPr>
            <p:ph type="title"/>
          </p:nvPr>
        </p:nvSpPr>
        <p:spPr>
          <a:xfrm>
            <a:off x="4119925" y="1765200"/>
            <a:ext cx="28023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2" name="Google Shape;482;p31"/>
          <p:cNvSpPr txBox="1">
            <a:spLocks noGrp="1"/>
          </p:cNvSpPr>
          <p:nvPr>
            <p:ph type="title" idx="2" hasCustomPrompt="1"/>
          </p:nvPr>
        </p:nvSpPr>
        <p:spPr>
          <a:xfrm>
            <a:off x="2684798" y="2022300"/>
            <a:ext cx="1066800" cy="1098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" name="Google Shape;483;p31"/>
          <p:cNvSpPr/>
          <p:nvPr/>
        </p:nvSpPr>
        <p:spPr>
          <a:xfrm flipH="1">
            <a:off x="-327775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1"/>
          <p:cNvSpPr/>
          <p:nvPr/>
        </p:nvSpPr>
        <p:spPr>
          <a:xfrm flipH="1">
            <a:off x="-552450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/>
          <p:nvPr/>
        </p:nvSpPr>
        <p:spPr>
          <a:xfrm flipH="1">
            <a:off x="-181450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1"/>
          <p:cNvSpPr/>
          <p:nvPr/>
        </p:nvSpPr>
        <p:spPr>
          <a:xfrm flipH="1">
            <a:off x="335037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1"/>
          <p:cNvSpPr/>
          <p:nvPr/>
        </p:nvSpPr>
        <p:spPr>
          <a:xfrm flipH="1">
            <a:off x="-181463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1"/>
          <p:cNvSpPr/>
          <p:nvPr/>
        </p:nvSpPr>
        <p:spPr>
          <a:xfrm flipH="1">
            <a:off x="-248613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1"/>
          <p:cNvSpPr/>
          <p:nvPr/>
        </p:nvSpPr>
        <p:spPr>
          <a:xfrm flipH="1">
            <a:off x="7974204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1"/>
          <p:cNvSpPr/>
          <p:nvPr/>
        </p:nvSpPr>
        <p:spPr>
          <a:xfrm flipH="1">
            <a:off x="8161951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1"/>
          <p:cNvSpPr/>
          <p:nvPr/>
        </p:nvSpPr>
        <p:spPr>
          <a:xfrm flipH="1">
            <a:off x="6917387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1"/>
          <p:cNvSpPr/>
          <p:nvPr/>
        </p:nvSpPr>
        <p:spPr>
          <a:xfrm flipH="1">
            <a:off x="7884930" y="45514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1"/>
          <p:cNvSpPr/>
          <p:nvPr/>
        </p:nvSpPr>
        <p:spPr>
          <a:xfrm flipH="1">
            <a:off x="7731278" y="47075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633414" y="39586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1"/>
          <p:cNvSpPr/>
          <p:nvPr/>
        </p:nvSpPr>
        <p:spPr>
          <a:xfrm flipH="1">
            <a:off x="7884930" y="37529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31"/>
          <p:cNvGrpSpPr/>
          <p:nvPr/>
        </p:nvGrpSpPr>
        <p:grpSpPr>
          <a:xfrm flipH="1">
            <a:off x="96516" y="2585600"/>
            <a:ext cx="796292" cy="132730"/>
            <a:chOff x="1738800" y="2669950"/>
            <a:chExt cx="334900" cy="55825"/>
          </a:xfrm>
        </p:grpSpPr>
        <p:sp>
          <p:nvSpPr>
            <p:cNvPr id="497" name="Google Shape;497;p3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1"/>
          <p:cNvGrpSpPr/>
          <p:nvPr/>
        </p:nvGrpSpPr>
        <p:grpSpPr>
          <a:xfrm flipH="1">
            <a:off x="2450316" y="297488"/>
            <a:ext cx="796292" cy="132730"/>
            <a:chOff x="1738800" y="2669950"/>
            <a:chExt cx="334900" cy="55825"/>
          </a:xfrm>
        </p:grpSpPr>
        <p:sp>
          <p:nvSpPr>
            <p:cNvPr id="514" name="Google Shape;514;p3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2"/>
          <p:cNvSpPr txBox="1">
            <a:spLocks noGrp="1"/>
          </p:cNvSpPr>
          <p:nvPr>
            <p:ph type="title" idx="2"/>
          </p:nvPr>
        </p:nvSpPr>
        <p:spPr>
          <a:xfrm>
            <a:off x="1740275" y="1791600"/>
            <a:ext cx="25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3" name="Google Shape;533;p32"/>
          <p:cNvSpPr txBox="1">
            <a:spLocks noGrp="1"/>
          </p:cNvSpPr>
          <p:nvPr>
            <p:ph type="subTitle" idx="1"/>
          </p:nvPr>
        </p:nvSpPr>
        <p:spPr>
          <a:xfrm>
            <a:off x="1740275" y="2388200"/>
            <a:ext cx="2592600" cy="131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34" name="Google Shape;534;p32"/>
          <p:cNvSpPr txBox="1">
            <a:spLocks noGrp="1"/>
          </p:cNvSpPr>
          <p:nvPr>
            <p:ph type="title" idx="3"/>
          </p:nvPr>
        </p:nvSpPr>
        <p:spPr>
          <a:xfrm>
            <a:off x="4811109" y="1791600"/>
            <a:ext cx="2592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35" name="Google Shape;535;p32"/>
          <p:cNvSpPr txBox="1">
            <a:spLocks noGrp="1"/>
          </p:cNvSpPr>
          <p:nvPr>
            <p:ph type="subTitle" idx="4"/>
          </p:nvPr>
        </p:nvSpPr>
        <p:spPr>
          <a:xfrm>
            <a:off x="4811126" y="2388200"/>
            <a:ext cx="2592600" cy="131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36" name="Google Shape;536;p32"/>
          <p:cNvSpPr/>
          <p:nvPr/>
        </p:nvSpPr>
        <p:spPr>
          <a:xfrm flipH="1">
            <a:off x="1480462" y="476756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2"/>
          <p:cNvSpPr/>
          <p:nvPr/>
        </p:nvSpPr>
        <p:spPr>
          <a:xfrm flipH="1">
            <a:off x="1255787" y="431518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2"/>
          <p:cNvSpPr/>
          <p:nvPr/>
        </p:nvSpPr>
        <p:spPr>
          <a:xfrm flipH="1">
            <a:off x="1626787" y="43030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2"/>
          <p:cNvSpPr/>
          <p:nvPr/>
        </p:nvSpPr>
        <p:spPr>
          <a:xfrm flipH="1">
            <a:off x="-114250" y="480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2"/>
          <p:cNvSpPr/>
          <p:nvPr/>
        </p:nvSpPr>
        <p:spPr>
          <a:xfrm flipH="1">
            <a:off x="-630750" y="516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2"/>
          <p:cNvSpPr/>
          <p:nvPr/>
        </p:nvSpPr>
        <p:spPr>
          <a:xfrm flipH="1">
            <a:off x="-697900" y="142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2"/>
          <p:cNvSpPr/>
          <p:nvPr/>
        </p:nvSpPr>
        <p:spPr>
          <a:xfrm flipH="1">
            <a:off x="8208517" y="2144349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2"/>
          <p:cNvSpPr/>
          <p:nvPr/>
        </p:nvSpPr>
        <p:spPr>
          <a:xfrm flipH="1">
            <a:off x="8054865" y="2300484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2"/>
          <p:cNvSpPr/>
          <p:nvPr/>
        </p:nvSpPr>
        <p:spPr>
          <a:xfrm flipH="1">
            <a:off x="7957002" y="1551525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32"/>
          <p:cNvGrpSpPr/>
          <p:nvPr/>
        </p:nvGrpSpPr>
        <p:grpSpPr>
          <a:xfrm flipH="1">
            <a:off x="5608113" y="4767575"/>
            <a:ext cx="796292" cy="132730"/>
            <a:chOff x="1738800" y="2669950"/>
            <a:chExt cx="334900" cy="55825"/>
          </a:xfrm>
        </p:grpSpPr>
        <p:sp>
          <p:nvSpPr>
            <p:cNvPr id="546" name="Google Shape;546;p32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32"/>
          <p:cNvGrpSpPr/>
          <p:nvPr/>
        </p:nvGrpSpPr>
        <p:grpSpPr>
          <a:xfrm flipH="1">
            <a:off x="123601" y="2868775"/>
            <a:ext cx="796292" cy="132730"/>
            <a:chOff x="1738800" y="2669950"/>
            <a:chExt cx="334900" cy="55825"/>
          </a:xfrm>
        </p:grpSpPr>
        <p:sp>
          <p:nvSpPr>
            <p:cNvPr id="563" name="Google Shape;563;p32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3"/>
          <p:cNvSpPr txBox="1">
            <a:spLocks noGrp="1"/>
          </p:cNvSpPr>
          <p:nvPr>
            <p:ph type="title" idx="2"/>
          </p:nvPr>
        </p:nvSpPr>
        <p:spPr>
          <a:xfrm>
            <a:off x="716625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82" name="Google Shape;582;p33"/>
          <p:cNvSpPr txBox="1">
            <a:spLocks noGrp="1"/>
          </p:cNvSpPr>
          <p:nvPr>
            <p:ph type="subTitle" idx="1"/>
          </p:nvPr>
        </p:nvSpPr>
        <p:spPr>
          <a:xfrm>
            <a:off x="716625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33"/>
          <p:cNvSpPr txBox="1">
            <a:spLocks noGrp="1"/>
          </p:cNvSpPr>
          <p:nvPr>
            <p:ph type="title" idx="3"/>
          </p:nvPr>
        </p:nvSpPr>
        <p:spPr>
          <a:xfrm>
            <a:off x="3335808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subTitle" idx="4"/>
          </p:nvPr>
        </p:nvSpPr>
        <p:spPr>
          <a:xfrm>
            <a:off x="3335814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/>
          <p:nvPr/>
        </p:nvSpPr>
        <p:spPr>
          <a:xfrm flipH="1">
            <a:off x="8039987" y="30731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/>
          <p:nvPr/>
        </p:nvSpPr>
        <p:spPr>
          <a:xfrm flipH="1">
            <a:off x="7815312" y="-145062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3"/>
          <p:cNvSpPr/>
          <p:nvPr/>
        </p:nvSpPr>
        <p:spPr>
          <a:xfrm flipH="1">
            <a:off x="8186312" y="-157187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3"/>
          <p:cNvSpPr/>
          <p:nvPr/>
        </p:nvSpPr>
        <p:spPr>
          <a:xfrm>
            <a:off x="-349125" y="340168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"/>
          <p:cNvSpPr/>
          <p:nvPr/>
        </p:nvSpPr>
        <p:spPr>
          <a:xfrm>
            <a:off x="-460900" y="371011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3"/>
          <p:cNvSpPr/>
          <p:nvPr/>
        </p:nvSpPr>
        <p:spPr>
          <a:xfrm>
            <a:off x="-779525" y="333641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8010502" y="44418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7225002" y="4597996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7507333" y="3849038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" name="Google Shape;594;p33"/>
          <p:cNvGrpSpPr/>
          <p:nvPr/>
        </p:nvGrpSpPr>
        <p:grpSpPr>
          <a:xfrm flipH="1">
            <a:off x="3505363" y="4767575"/>
            <a:ext cx="796292" cy="132730"/>
            <a:chOff x="1738800" y="2669950"/>
            <a:chExt cx="334900" cy="55825"/>
          </a:xfrm>
        </p:grpSpPr>
        <p:sp>
          <p:nvSpPr>
            <p:cNvPr id="595" name="Google Shape;595;p3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3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612" name="Google Shape;612;p3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33"/>
          <p:cNvSpPr txBox="1">
            <a:spLocks noGrp="1"/>
          </p:cNvSpPr>
          <p:nvPr>
            <p:ph type="title" idx="5"/>
          </p:nvPr>
        </p:nvSpPr>
        <p:spPr>
          <a:xfrm>
            <a:off x="5954990" y="1791600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6"/>
          </p:nvPr>
        </p:nvSpPr>
        <p:spPr>
          <a:xfrm>
            <a:off x="5955002" y="2388200"/>
            <a:ext cx="2465700" cy="147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4"/>
          <p:cNvSpPr/>
          <p:nvPr/>
        </p:nvSpPr>
        <p:spPr>
          <a:xfrm>
            <a:off x="8511207" y="4156108"/>
            <a:ext cx="902615" cy="89579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4"/>
          <p:cNvSpPr/>
          <p:nvPr/>
        </p:nvSpPr>
        <p:spPr>
          <a:xfrm>
            <a:off x="8511189" y="3970834"/>
            <a:ext cx="765404" cy="7555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4"/>
          <p:cNvSpPr/>
          <p:nvPr/>
        </p:nvSpPr>
        <p:spPr>
          <a:xfrm>
            <a:off x="7861650" y="3259500"/>
            <a:ext cx="1805710" cy="1788745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4"/>
          <p:cNvSpPr/>
          <p:nvPr/>
        </p:nvSpPr>
        <p:spPr>
          <a:xfrm>
            <a:off x="-163422" y="199862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4"/>
          <p:cNvSpPr/>
          <p:nvPr/>
        </p:nvSpPr>
        <p:spPr>
          <a:xfrm>
            <a:off x="-82325" y="-503888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4"/>
          <p:cNvSpPr/>
          <p:nvPr/>
        </p:nvSpPr>
        <p:spPr>
          <a:xfrm>
            <a:off x="-676150" y="-89415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4"/>
          <p:cNvGrpSpPr/>
          <p:nvPr/>
        </p:nvGrpSpPr>
        <p:grpSpPr>
          <a:xfrm>
            <a:off x="-207168" y="3745461"/>
            <a:ext cx="796292" cy="132730"/>
            <a:chOff x="1738800" y="2669950"/>
            <a:chExt cx="334900" cy="55825"/>
          </a:xfrm>
        </p:grpSpPr>
        <p:sp>
          <p:nvSpPr>
            <p:cNvPr id="638" name="Google Shape;638;p34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4"/>
          <p:cNvGrpSpPr/>
          <p:nvPr/>
        </p:nvGrpSpPr>
        <p:grpSpPr>
          <a:xfrm>
            <a:off x="7296545" y="199848"/>
            <a:ext cx="796292" cy="132730"/>
            <a:chOff x="1738800" y="2669950"/>
            <a:chExt cx="334900" cy="55825"/>
          </a:xfrm>
        </p:grpSpPr>
        <p:sp>
          <p:nvSpPr>
            <p:cNvPr id="655" name="Google Shape;655;p34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" name="Google Shape;67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4"/>
          <p:cNvSpPr txBox="1">
            <a:spLocks noGrp="1"/>
          </p:cNvSpPr>
          <p:nvPr>
            <p:ph type="title" idx="2"/>
          </p:nvPr>
        </p:nvSpPr>
        <p:spPr>
          <a:xfrm>
            <a:off x="1052925" y="1265525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3" name="Google Shape;673;p34"/>
          <p:cNvSpPr txBox="1">
            <a:spLocks noGrp="1"/>
          </p:cNvSpPr>
          <p:nvPr>
            <p:ph type="subTitle" idx="1"/>
          </p:nvPr>
        </p:nvSpPr>
        <p:spPr>
          <a:xfrm>
            <a:off x="1052925" y="1862125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4" name="Google Shape;674;p34"/>
          <p:cNvSpPr txBox="1">
            <a:spLocks noGrp="1"/>
          </p:cNvSpPr>
          <p:nvPr>
            <p:ph type="title" idx="3"/>
          </p:nvPr>
        </p:nvSpPr>
        <p:spPr>
          <a:xfrm>
            <a:off x="4660868" y="1265525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5" name="Google Shape;675;p34"/>
          <p:cNvSpPr txBox="1">
            <a:spLocks noGrp="1"/>
          </p:cNvSpPr>
          <p:nvPr>
            <p:ph type="subTitle" idx="4"/>
          </p:nvPr>
        </p:nvSpPr>
        <p:spPr>
          <a:xfrm>
            <a:off x="4660868" y="1862125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6" name="Google Shape;676;p34"/>
          <p:cNvSpPr txBox="1">
            <a:spLocks noGrp="1"/>
          </p:cNvSpPr>
          <p:nvPr>
            <p:ph type="title" idx="5"/>
          </p:nvPr>
        </p:nvSpPr>
        <p:spPr>
          <a:xfrm>
            <a:off x="1052925" y="2966579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7" name="Google Shape;677;p34"/>
          <p:cNvSpPr txBox="1">
            <a:spLocks noGrp="1"/>
          </p:cNvSpPr>
          <p:nvPr>
            <p:ph type="subTitle" idx="6"/>
          </p:nvPr>
        </p:nvSpPr>
        <p:spPr>
          <a:xfrm>
            <a:off x="1052925" y="3563179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8" name="Google Shape;678;p34"/>
          <p:cNvSpPr txBox="1">
            <a:spLocks noGrp="1"/>
          </p:cNvSpPr>
          <p:nvPr>
            <p:ph type="title" idx="7"/>
          </p:nvPr>
        </p:nvSpPr>
        <p:spPr>
          <a:xfrm>
            <a:off x="4660868" y="2966579"/>
            <a:ext cx="3430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79" name="Google Shape;679;p34"/>
          <p:cNvSpPr txBox="1">
            <a:spLocks noGrp="1"/>
          </p:cNvSpPr>
          <p:nvPr>
            <p:ph type="subTitle" idx="8"/>
          </p:nvPr>
        </p:nvSpPr>
        <p:spPr>
          <a:xfrm>
            <a:off x="4660868" y="3563179"/>
            <a:ext cx="3430200" cy="93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5"/>
          <p:cNvSpPr txBox="1">
            <a:spLocks noGrp="1"/>
          </p:cNvSpPr>
          <p:nvPr>
            <p:ph type="title" idx="2"/>
          </p:nvPr>
        </p:nvSpPr>
        <p:spPr>
          <a:xfrm>
            <a:off x="716625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83" name="Google Shape;683;p35"/>
          <p:cNvSpPr txBox="1">
            <a:spLocks noGrp="1"/>
          </p:cNvSpPr>
          <p:nvPr>
            <p:ph type="subTitle" idx="1"/>
          </p:nvPr>
        </p:nvSpPr>
        <p:spPr>
          <a:xfrm>
            <a:off x="716625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4" name="Google Shape;684;p35"/>
          <p:cNvSpPr txBox="1">
            <a:spLocks noGrp="1"/>
          </p:cNvSpPr>
          <p:nvPr>
            <p:ph type="title" idx="3"/>
          </p:nvPr>
        </p:nvSpPr>
        <p:spPr>
          <a:xfrm>
            <a:off x="3335808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685" name="Google Shape;685;p35"/>
          <p:cNvSpPr txBox="1">
            <a:spLocks noGrp="1"/>
          </p:cNvSpPr>
          <p:nvPr>
            <p:ph type="subTitle" idx="4"/>
          </p:nvPr>
        </p:nvSpPr>
        <p:spPr>
          <a:xfrm>
            <a:off x="3335813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6" name="Google Shape;686;p35"/>
          <p:cNvSpPr/>
          <p:nvPr/>
        </p:nvSpPr>
        <p:spPr>
          <a:xfrm rot="-6894097">
            <a:off x="8420306" y="-97154"/>
            <a:ext cx="938913" cy="931814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/>
          <p:nvPr/>
        </p:nvSpPr>
        <p:spPr>
          <a:xfrm rot="-6894097">
            <a:off x="7890550" y="-71596"/>
            <a:ext cx="796184" cy="785960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5"/>
          <p:cNvSpPr/>
          <p:nvPr/>
        </p:nvSpPr>
        <p:spPr>
          <a:xfrm rot="-6894097">
            <a:off x="8209947" y="-2672"/>
            <a:ext cx="1878326" cy="1860679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-354500" y="155383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5"/>
          <p:cNvSpPr/>
          <p:nvPr/>
        </p:nvSpPr>
        <p:spPr>
          <a:xfrm>
            <a:off x="-466275" y="186226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5"/>
          <p:cNvSpPr/>
          <p:nvPr/>
        </p:nvSpPr>
        <p:spPr>
          <a:xfrm>
            <a:off x="-784900" y="148856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35"/>
          <p:cNvGrpSpPr/>
          <p:nvPr/>
        </p:nvGrpSpPr>
        <p:grpSpPr>
          <a:xfrm flipH="1">
            <a:off x="2279526" y="4786625"/>
            <a:ext cx="796292" cy="132730"/>
            <a:chOff x="1738800" y="2669950"/>
            <a:chExt cx="334900" cy="55825"/>
          </a:xfrm>
        </p:grpSpPr>
        <p:sp>
          <p:nvSpPr>
            <p:cNvPr id="693" name="Google Shape;693;p3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5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710" name="Google Shape;710;p3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35"/>
          <p:cNvSpPr txBox="1">
            <a:spLocks noGrp="1"/>
          </p:cNvSpPr>
          <p:nvPr>
            <p:ph type="title" idx="5"/>
          </p:nvPr>
        </p:nvSpPr>
        <p:spPr>
          <a:xfrm>
            <a:off x="5954990" y="1265525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27" name="Google Shape;727;p35"/>
          <p:cNvSpPr txBox="1">
            <a:spLocks noGrp="1"/>
          </p:cNvSpPr>
          <p:nvPr>
            <p:ph type="subTitle" idx="6"/>
          </p:nvPr>
        </p:nvSpPr>
        <p:spPr>
          <a:xfrm>
            <a:off x="5955000" y="1862125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8" name="Google Shape;728;p35"/>
          <p:cNvSpPr txBox="1">
            <a:spLocks noGrp="1"/>
          </p:cNvSpPr>
          <p:nvPr>
            <p:ph type="title" idx="7"/>
          </p:nvPr>
        </p:nvSpPr>
        <p:spPr>
          <a:xfrm>
            <a:off x="719963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29" name="Google Shape;729;p35"/>
          <p:cNvSpPr txBox="1">
            <a:spLocks noGrp="1"/>
          </p:cNvSpPr>
          <p:nvPr>
            <p:ph type="subTitle" idx="8"/>
          </p:nvPr>
        </p:nvSpPr>
        <p:spPr>
          <a:xfrm>
            <a:off x="719975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0" name="Google Shape;730;p35"/>
          <p:cNvSpPr txBox="1">
            <a:spLocks noGrp="1"/>
          </p:cNvSpPr>
          <p:nvPr>
            <p:ph type="title" idx="9"/>
          </p:nvPr>
        </p:nvSpPr>
        <p:spPr>
          <a:xfrm>
            <a:off x="3339145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1" name="Google Shape;731;p35"/>
          <p:cNvSpPr txBox="1">
            <a:spLocks noGrp="1"/>
          </p:cNvSpPr>
          <p:nvPr>
            <p:ph type="subTitle" idx="13"/>
          </p:nvPr>
        </p:nvSpPr>
        <p:spPr>
          <a:xfrm>
            <a:off x="3339163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35"/>
          <p:cNvSpPr txBox="1">
            <a:spLocks noGrp="1"/>
          </p:cNvSpPr>
          <p:nvPr>
            <p:ph type="title" idx="14"/>
          </p:nvPr>
        </p:nvSpPr>
        <p:spPr>
          <a:xfrm>
            <a:off x="5958328" y="2974943"/>
            <a:ext cx="2465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733" name="Google Shape;733;p35"/>
          <p:cNvSpPr txBox="1">
            <a:spLocks noGrp="1"/>
          </p:cNvSpPr>
          <p:nvPr>
            <p:ph type="subTitle" idx="15"/>
          </p:nvPr>
        </p:nvSpPr>
        <p:spPr>
          <a:xfrm>
            <a:off x="5958338" y="3571543"/>
            <a:ext cx="24657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_NUMBER_1"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6"/>
          <p:cNvSpPr txBox="1">
            <a:spLocks noGrp="1"/>
          </p:cNvSpPr>
          <p:nvPr>
            <p:ph type="title" hasCustomPrompt="1"/>
          </p:nvPr>
        </p:nvSpPr>
        <p:spPr>
          <a:xfrm>
            <a:off x="1284000" y="1425988"/>
            <a:ext cx="6576000" cy="10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6" name="Google Shape;736;p36"/>
          <p:cNvSpPr txBox="1">
            <a:spLocks noGrp="1"/>
          </p:cNvSpPr>
          <p:nvPr>
            <p:ph type="subTitle" idx="1"/>
          </p:nvPr>
        </p:nvSpPr>
        <p:spPr>
          <a:xfrm>
            <a:off x="1284000" y="37067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7" name="Google Shape;737;p36"/>
          <p:cNvSpPr/>
          <p:nvPr/>
        </p:nvSpPr>
        <p:spPr>
          <a:xfrm>
            <a:off x="8497688" y="3897525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8865113" y="3445150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36"/>
          <p:cNvSpPr/>
          <p:nvPr/>
        </p:nvSpPr>
        <p:spPr>
          <a:xfrm>
            <a:off x="7411813" y="3433025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6"/>
          <p:cNvSpPr/>
          <p:nvPr/>
        </p:nvSpPr>
        <p:spPr>
          <a:xfrm>
            <a:off x="7941900" y="89300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8118600" y="124475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6"/>
          <p:cNvSpPr/>
          <p:nvPr/>
        </p:nvSpPr>
        <p:spPr>
          <a:xfrm>
            <a:off x="7799975" y="-249225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6"/>
          <p:cNvSpPr/>
          <p:nvPr/>
        </p:nvSpPr>
        <p:spPr>
          <a:xfrm>
            <a:off x="216403" y="301415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6"/>
          <p:cNvSpPr/>
          <p:nvPr/>
        </p:nvSpPr>
        <p:spPr>
          <a:xfrm>
            <a:off x="-359725" y="244090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6"/>
          <p:cNvSpPr/>
          <p:nvPr/>
        </p:nvSpPr>
        <p:spPr>
          <a:xfrm>
            <a:off x="103275" y="-391337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-90800" y="38975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6"/>
          <p:cNvSpPr/>
          <p:nvPr/>
        </p:nvSpPr>
        <p:spPr>
          <a:xfrm>
            <a:off x="-876300" y="40536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6"/>
          <p:cNvSpPr/>
          <p:nvPr/>
        </p:nvSpPr>
        <p:spPr>
          <a:xfrm>
            <a:off x="-593969" y="33047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6"/>
          <p:cNvSpPr/>
          <p:nvPr/>
        </p:nvSpPr>
        <p:spPr>
          <a:xfrm>
            <a:off x="-90800" y="3099062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36"/>
          <p:cNvGrpSpPr/>
          <p:nvPr/>
        </p:nvGrpSpPr>
        <p:grpSpPr>
          <a:xfrm>
            <a:off x="2100679" y="4789475"/>
            <a:ext cx="796292" cy="132730"/>
            <a:chOff x="1738800" y="2669950"/>
            <a:chExt cx="334900" cy="55825"/>
          </a:xfrm>
        </p:grpSpPr>
        <p:sp>
          <p:nvSpPr>
            <p:cNvPr id="751" name="Google Shape;751;p3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36"/>
          <p:cNvGrpSpPr/>
          <p:nvPr/>
        </p:nvGrpSpPr>
        <p:grpSpPr>
          <a:xfrm>
            <a:off x="2498704" y="168688"/>
            <a:ext cx="796292" cy="132730"/>
            <a:chOff x="1738800" y="2669950"/>
            <a:chExt cx="334900" cy="55825"/>
          </a:xfrm>
        </p:grpSpPr>
        <p:sp>
          <p:nvSpPr>
            <p:cNvPr id="768" name="Google Shape;768;p3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CUSTOM_7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-354500" y="1553838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-466275" y="1862263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-784900" y="1488563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37"/>
          <p:cNvGrpSpPr/>
          <p:nvPr/>
        </p:nvGrpSpPr>
        <p:grpSpPr>
          <a:xfrm flipH="1">
            <a:off x="1937926" y="4786625"/>
            <a:ext cx="796292" cy="132730"/>
            <a:chOff x="1738800" y="2669950"/>
            <a:chExt cx="334900" cy="55825"/>
          </a:xfrm>
        </p:grpSpPr>
        <p:sp>
          <p:nvSpPr>
            <p:cNvPr id="790" name="Google Shape;790;p37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7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7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7"/>
          <p:cNvGrpSpPr/>
          <p:nvPr/>
        </p:nvGrpSpPr>
        <p:grpSpPr>
          <a:xfrm flipH="1">
            <a:off x="211426" y="312300"/>
            <a:ext cx="796292" cy="132730"/>
            <a:chOff x="1738800" y="2669950"/>
            <a:chExt cx="334900" cy="55825"/>
          </a:xfrm>
        </p:grpSpPr>
        <p:sp>
          <p:nvSpPr>
            <p:cNvPr id="807" name="Google Shape;807;p37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7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7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7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7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7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7"/>
          <p:cNvSpPr/>
          <p:nvPr/>
        </p:nvSpPr>
        <p:spPr>
          <a:xfrm>
            <a:off x="8402500" y="3782713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7"/>
          <p:cNvSpPr/>
          <p:nvPr/>
        </p:nvSpPr>
        <p:spPr>
          <a:xfrm>
            <a:off x="8290725" y="4091138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7"/>
          <p:cNvSpPr/>
          <p:nvPr/>
        </p:nvSpPr>
        <p:spPr>
          <a:xfrm>
            <a:off x="7972100" y="3717438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7"/>
          <p:cNvSpPr/>
          <p:nvPr/>
        </p:nvSpPr>
        <p:spPr>
          <a:xfrm>
            <a:off x="8767275" y="2058864"/>
            <a:ext cx="2871346" cy="2850366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2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8"/>
          <p:cNvSpPr txBox="1">
            <a:spLocks noGrp="1"/>
          </p:cNvSpPr>
          <p:nvPr>
            <p:ph type="title"/>
          </p:nvPr>
        </p:nvSpPr>
        <p:spPr>
          <a:xfrm>
            <a:off x="4763675" y="1635913"/>
            <a:ext cx="2564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38"/>
          <p:cNvSpPr txBox="1">
            <a:spLocks noGrp="1"/>
          </p:cNvSpPr>
          <p:nvPr>
            <p:ph type="subTitle" idx="1"/>
          </p:nvPr>
        </p:nvSpPr>
        <p:spPr>
          <a:xfrm>
            <a:off x="4763675" y="2222988"/>
            <a:ext cx="2564100" cy="12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30" name="Google Shape;830;p38"/>
          <p:cNvSpPr/>
          <p:nvPr/>
        </p:nvSpPr>
        <p:spPr>
          <a:xfrm rot="10800000" flipH="1">
            <a:off x="8417175" y="393791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8"/>
          <p:cNvSpPr/>
          <p:nvPr/>
        </p:nvSpPr>
        <p:spPr>
          <a:xfrm rot="10800000" flipH="1">
            <a:off x="8593875" y="356481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8"/>
          <p:cNvSpPr/>
          <p:nvPr/>
        </p:nvSpPr>
        <p:spPr>
          <a:xfrm rot="10800000" flipH="1">
            <a:off x="8275250" y="355563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8"/>
          <p:cNvSpPr/>
          <p:nvPr/>
        </p:nvSpPr>
        <p:spPr>
          <a:xfrm rot="10800000" flipH="1">
            <a:off x="752028" y="4674863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8"/>
          <p:cNvSpPr/>
          <p:nvPr/>
        </p:nvSpPr>
        <p:spPr>
          <a:xfrm rot="10800000" flipH="1">
            <a:off x="175900" y="4346886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8"/>
          <p:cNvSpPr/>
          <p:nvPr/>
        </p:nvSpPr>
        <p:spPr>
          <a:xfrm rot="10800000" flipH="1">
            <a:off x="638900" y="4209925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8"/>
          <p:cNvSpPr/>
          <p:nvPr/>
        </p:nvSpPr>
        <p:spPr>
          <a:xfrm rot="10800000" flipH="1">
            <a:off x="-417475" y="202903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8"/>
          <p:cNvSpPr/>
          <p:nvPr/>
        </p:nvSpPr>
        <p:spPr>
          <a:xfrm rot="10800000" flipH="1">
            <a:off x="-1202975" y="-885588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8"/>
          <p:cNvSpPr/>
          <p:nvPr/>
        </p:nvSpPr>
        <p:spPr>
          <a:xfrm rot="10800000" flipH="1">
            <a:off x="-920644" y="5425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9" name="Google Shape;839;p38"/>
          <p:cNvGrpSpPr/>
          <p:nvPr/>
        </p:nvGrpSpPr>
        <p:grpSpPr>
          <a:xfrm rot="10800000" flipH="1">
            <a:off x="6059732" y="4761108"/>
            <a:ext cx="796292" cy="132730"/>
            <a:chOff x="1738800" y="2669950"/>
            <a:chExt cx="334900" cy="55825"/>
          </a:xfrm>
        </p:grpSpPr>
        <p:sp>
          <p:nvSpPr>
            <p:cNvPr id="840" name="Google Shape;840;p3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38"/>
          <p:cNvGrpSpPr/>
          <p:nvPr/>
        </p:nvGrpSpPr>
        <p:grpSpPr>
          <a:xfrm rot="10800000" flipH="1">
            <a:off x="2245107" y="298783"/>
            <a:ext cx="796292" cy="132730"/>
            <a:chOff x="1738800" y="2669950"/>
            <a:chExt cx="334900" cy="55825"/>
          </a:xfrm>
        </p:grpSpPr>
        <p:sp>
          <p:nvSpPr>
            <p:cNvPr id="857" name="Google Shape;857;p38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1">
  <p:cSld name="CUSTOM_3_1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9"/>
          <p:cNvSpPr txBox="1">
            <a:spLocks noGrp="1"/>
          </p:cNvSpPr>
          <p:nvPr>
            <p:ph type="title"/>
          </p:nvPr>
        </p:nvSpPr>
        <p:spPr>
          <a:xfrm>
            <a:off x="2746950" y="395813"/>
            <a:ext cx="3650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39"/>
          <p:cNvSpPr txBox="1">
            <a:spLocks noGrp="1"/>
          </p:cNvSpPr>
          <p:nvPr>
            <p:ph type="subTitle" idx="1"/>
          </p:nvPr>
        </p:nvSpPr>
        <p:spPr>
          <a:xfrm>
            <a:off x="2746950" y="1996675"/>
            <a:ext cx="3650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39"/>
          <p:cNvSpPr/>
          <p:nvPr/>
        </p:nvSpPr>
        <p:spPr>
          <a:xfrm rot="10800000" flipH="1">
            <a:off x="8297713" y="181887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9"/>
          <p:cNvSpPr/>
          <p:nvPr/>
        </p:nvSpPr>
        <p:spPr>
          <a:xfrm rot="10800000" flipH="1">
            <a:off x="8665138" y="780137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9"/>
          <p:cNvSpPr/>
          <p:nvPr/>
        </p:nvSpPr>
        <p:spPr>
          <a:xfrm rot="10800000" flipH="1">
            <a:off x="7211838" y="-28261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9"/>
          <p:cNvSpPr/>
          <p:nvPr/>
        </p:nvSpPr>
        <p:spPr>
          <a:xfrm rot="10800000" flipH="1">
            <a:off x="7951475" y="4304662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9"/>
          <p:cNvSpPr/>
          <p:nvPr/>
        </p:nvSpPr>
        <p:spPr>
          <a:xfrm rot="10800000" flipH="1">
            <a:off x="8128175" y="3931562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9"/>
          <p:cNvSpPr/>
          <p:nvPr/>
        </p:nvSpPr>
        <p:spPr>
          <a:xfrm rot="10800000" flipH="1">
            <a:off x="7809550" y="3922387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9"/>
          <p:cNvSpPr/>
          <p:nvPr/>
        </p:nvSpPr>
        <p:spPr>
          <a:xfrm rot="10800000" flipH="1">
            <a:off x="225978" y="4005988"/>
            <a:ext cx="708805" cy="703959"/>
          </a:xfrm>
          <a:custGeom>
            <a:avLst/>
            <a:gdLst/>
            <a:ahLst/>
            <a:cxnLst/>
            <a:rect l="l" t="t" r="r" b="b"/>
            <a:pathLst>
              <a:path w="24866" h="24696" extrusionOk="0">
                <a:moveTo>
                  <a:pt x="23878" y="0"/>
                </a:moveTo>
                <a:cubicBezTo>
                  <a:pt x="23646" y="0"/>
                  <a:pt x="23414" y="85"/>
                  <a:pt x="23231" y="255"/>
                </a:cubicBezTo>
                <a:lnTo>
                  <a:pt x="340" y="23145"/>
                </a:lnTo>
                <a:cubicBezTo>
                  <a:pt x="1" y="23512"/>
                  <a:pt x="1" y="24075"/>
                  <a:pt x="340" y="24441"/>
                </a:cubicBezTo>
                <a:cubicBezTo>
                  <a:pt x="523" y="24610"/>
                  <a:pt x="755" y="24695"/>
                  <a:pt x="988" y="24695"/>
                </a:cubicBezTo>
                <a:cubicBezTo>
                  <a:pt x="1220" y="24695"/>
                  <a:pt x="1452" y="24610"/>
                  <a:pt x="1635" y="24441"/>
                </a:cubicBezTo>
                <a:lnTo>
                  <a:pt x="24526" y="1550"/>
                </a:lnTo>
                <a:cubicBezTo>
                  <a:pt x="24865" y="1211"/>
                  <a:pt x="24865" y="621"/>
                  <a:pt x="24526" y="255"/>
                </a:cubicBezTo>
                <a:cubicBezTo>
                  <a:pt x="24343" y="85"/>
                  <a:pt x="24111" y="0"/>
                  <a:pt x="2387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9"/>
          <p:cNvSpPr/>
          <p:nvPr/>
        </p:nvSpPr>
        <p:spPr>
          <a:xfrm rot="10800000" flipH="1">
            <a:off x="-350150" y="3678011"/>
            <a:ext cx="1097186" cy="1089262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0"/>
                </a:moveTo>
                <a:cubicBezTo>
                  <a:pt x="36571" y="0"/>
                  <a:pt x="36205" y="143"/>
                  <a:pt x="35947" y="401"/>
                </a:cubicBezTo>
                <a:lnTo>
                  <a:pt x="570" y="35812"/>
                </a:lnTo>
                <a:cubicBezTo>
                  <a:pt x="0" y="36347"/>
                  <a:pt x="0" y="37249"/>
                  <a:pt x="570" y="37785"/>
                </a:cubicBezTo>
                <a:cubicBezTo>
                  <a:pt x="821" y="38070"/>
                  <a:pt x="1187" y="38213"/>
                  <a:pt x="1560" y="38213"/>
                </a:cubicBezTo>
                <a:cubicBezTo>
                  <a:pt x="1927" y="38213"/>
                  <a:pt x="2293" y="38070"/>
                  <a:pt x="2544" y="37785"/>
                </a:cubicBezTo>
                <a:lnTo>
                  <a:pt x="37928" y="2408"/>
                </a:lnTo>
                <a:cubicBezTo>
                  <a:pt x="38491" y="1866"/>
                  <a:pt x="38491" y="963"/>
                  <a:pt x="37928" y="401"/>
                </a:cubicBezTo>
                <a:cubicBezTo>
                  <a:pt x="37677" y="143"/>
                  <a:pt x="37304" y="0"/>
                  <a:pt x="369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9"/>
          <p:cNvSpPr/>
          <p:nvPr/>
        </p:nvSpPr>
        <p:spPr>
          <a:xfrm rot="10800000" flipH="1">
            <a:off x="112850" y="3541050"/>
            <a:ext cx="1878750" cy="1861650"/>
          </a:xfrm>
          <a:custGeom>
            <a:avLst/>
            <a:gdLst/>
            <a:ahLst/>
            <a:cxnLst/>
            <a:rect l="l" t="t" r="r" b="b"/>
            <a:pathLst>
              <a:path w="75150" h="74466" extrusionOk="0">
                <a:moveTo>
                  <a:pt x="71189" y="1"/>
                </a:moveTo>
                <a:cubicBezTo>
                  <a:pt x="70260" y="1"/>
                  <a:pt x="69324" y="367"/>
                  <a:pt x="68618" y="1072"/>
                </a:cubicBezTo>
                <a:lnTo>
                  <a:pt x="1418" y="68280"/>
                </a:lnTo>
                <a:cubicBezTo>
                  <a:pt x="1" y="69690"/>
                  <a:pt x="1" y="71976"/>
                  <a:pt x="1418" y="73394"/>
                </a:cubicBezTo>
                <a:cubicBezTo>
                  <a:pt x="2123" y="74099"/>
                  <a:pt x="3053" y="74465"/>
                  <a:pt x="3989" y="74465"/>
                </a:cubicBezTo>
                <a:cubicBezTo>
                  <a:pt x="4891" y="74465"/>
                  <a:pt x="5827" y="74099"/>
                  <a:pt x="6532" y="73394"/>
                </a:cubicBezTo>
                <a:lnTo>
                  <a:pt x="73732" y="6186"/>
                </a:lnTo>
                <a:cubicBezTo>
                  <a:pt x="75150" y="4776"/>
                  <a:pt x="75150" y="2490"/>
                  <a:pt x="73732" y="1072"/>
                </a:cubicBezTo>
                <a:cubicBezTo>
                  <a:pt x="73027" y="367"/>
                  <a:pt x="72125" y="1"/>
                  <a:pt x="711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9"/>
          <p:cNvSpPr/>
          <p:nvPr/>
        </p:nvSpPr>
        <p:spPr>
          <a:xfrm rot="10800000" flipH="1">
            <a:off x="242625" y="314028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9"/>
          <p:cNvSpPr/>
          <p:nvPr/>
        </p:nvSpPr>
        <p:spPr>
          <a:xfrm rot="10800000" flipH="1">
            <a:off x="-542875" y="-774463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9"/>
          <p:cNvSpPr/>
          <p:nvPr/>
        </p:nvSpPr>
        <p:spPr>
          <a:xfrm rot="10800000" flipH="1">
            <a:off x="-260544" y="165375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9"/>
          <p:cNvSpPr/>
          <p:nvPr/>
        </p:nvSpPr>
        <p:spPr>
          <a:xfrm rot="10800000" flipH="1">
            <a:off x="242625" y="1112491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rgbClr val="3C60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9" name="Google Shape;889;p39"/>
          <p:cNvGrpSpPr/>
          <p:nvPr/>
        </p:nvGrpSpPr>
        <p:grpSpPr>
          <a:xfrm rot="10800000" flipH="1">
            <a:off x="6415554" y="165358"/>
            <a:ext cx="796292" cy="132730"/>
            <a:chOff x="1738800" y="2669950"/>
            <a:chExt cx="334900" cy="55825"/>
          </a:xfrm>
        </p:grpSpPr>
        <p:sp>
          <p:nvSpPr>
            <p:cNvPr id="890" name="Google Shape;890;p3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9"/>
          <p:cNvGrpSpPr/>
          <p:nvPr/>
        </p:nvGrpSpPr>
        <p:grpSpPr>
          <a:xfrm rot="10800000" flipH="1">
            <a:off x="1651029" y="4709945"/>
            <a:ext cx="796292" cy="132730"/>
            <a:chOff x="1738800" y="2669950"/>
            <a:chExt cx="334900" cy="55825"/>
          </a:xfrm>
        </p:grpSpPr>
        <p:sp>
          <p:nvSpPr>
            <p:cNvPr id="907" name="Google Shape;907;p39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3" name="Google Shape;923;p39"/>
          <p:cNvSpPr txBox="1"/>
          <p:nvPr/>
        </p:nvSpPr>
        <p:spPr>
          <a:xfrm>
            <a:off x="2496150" y="3839266"/>
            <a:ext cx="4151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1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 b="1" u="sng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1">
  <p:cSld name="CUSTOM_4_1_1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40"/>
          <p:cNvSpPr/>
          <p:nvPr/>
        </p:nvSpPr>
        <p:spPr>
          <a:xfrm>
            <a:off x="5032038" y="476756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40"/>
          <p:cNvSpPr/>
          <p:nvPr/>
        </p:nvSpPr>
        <p:spPr>
          <a:xfrm>
            <a:off x="5399463" y="431518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3946163" y="430306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8592750" y="1700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8769450" y="1736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8450825" y="1362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-255075" y="11323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-1040575" y="12884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-758244" y="5395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5" name="Google Shape;935;p40"/>
          <p:cNvGrpSpPr/>
          <p:nvPr/>
        </p:nvGrpSpPr>
        <p:grpSpPr>
          <a:xfrm flipH="1">
            <a:off x="3958688" y="4767575"/>
            <a:ext cx="796292" cy="132730"/>
            <a:chOff x="1738800" y="2669950"/>
            <a:chExt cx="334900" cy="55825"/>
          </a:xfrm>
        </p:grpSpPr>
        <p:sp>
          <p:nvSpPr>
            <p:cNvPr id="936" name="Google Shape;936;p40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0"/>
          <p:cNvSpPr txBox="1">
            <a:spLocks noGrp="1"/>
          </p:cNvSpPr>
          <p:nvPr>
            <p:ph type="body" idx="1"/>
          </p:nvPr>
        </p:nvSpPr>
        <p:spPr>
          <a:xfrm>
            <a:off x="720000" y="1049796"/>
            <a:ext cx="7704000" cy="142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134676" y="2305379"/>
            <a:ext cx="3069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1134675" y="2696775"/>
            <a:ext cx="30690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4940321" y="2305379"/>
            <a:ext cx="30690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940325" y="2696775"/>
            <a:ext cx="3069000" cy="14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45" name="Google Shape;45;p5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" name="Google Shape;47;p5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48;p5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Google Shape;51;p5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1"/>
          <p:cNvSpPr/>
          <p:nvPr/>
        </p:nvSpPr>
        <p:spPr>
          <a:xfrm flipH="1">
            <a:off x="4223012" y="4953013"/>
            <a:ext cx="939050" cy="931950"/>
          </a:xfrm>
          <a:custGeom>
            <a:avLst/>
            <a:gdLst/>
            <a:ahLst/>
            <a:cxnLst/>
            <a:rect l="l" t="t" r="r" b="b"/>
            <a:pathLst>
              <a:path w="37562" h="37278" extrusionOk="0">
                <a:moveTo>
                  <a:pt x="36063" y="1"/>
                </a:moveTo>
                <a:cubicBezTo>
                  <a:pt x="35696" y="1"/>
                  <a:pt x="35357" y="143"/>
                  <a:pt x="35072" y="394"/>
                </a:cubicBezTo>
                <a:lnTo>
                  <a:pt x="536" y="34931"/>
                </a:lnTo>
                <a:cubicBezTo>
                  <a:pt x="0" y="35466"/>
                  <a:pt x="0" y="36341"/>
                  <a:pt x="536" y="36877"/>
                </a:cubicBezTo>
                <a:cubicBezTo>
                  <a:pt x="821" y="37162"/>
                  <a:pt x="1160" y="37277"/>
                  <a:pt x="1526" y="37277"/>
                </a:cubicBezTo>
                <a:cubicBezTo>
                  <a:pt x="1866" y="37277"/>
                  <a:pt x="2232" y="37162"/>
                  <a:pt x="2490" y="36877"/>
                </a:cubicBezTo>
                <a:lnTo>
                  <a:pt x="37026" y="2348"/>
                </a:lnTo>
                <a:cubicBezTo>
                  <a:pt x="37561" y="1805"/>
                  <a:pt x="37561" y="930"/>
                  <a:pt x="37026" y="394"/>
                </a:cubicBezTo>
                <a:cubicBezTo>
                  <a:pt x="36768" y="143"/>
                  <a:pt x="36402" y="1"/>
                  <a:pt x="3606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1"/>
          <p:cNvSpPr/>
          <p:nvPr/>
        </p:nvSpPr>
        <p:spPr>
          <a:xfrm flipH="1">
            <a:off x="3998337" y="4500638"/>
            <a:ext cx="796300" cy="786075"/>
          </a:xfrm>
          <a:custGeom>
            <a:avLst/>
            <a:gdLst/>
            <a:ahLst/>
            <a:cxnLst/>
            <a:rect l="l" t="t" r="r" b="b"/>
            <a:pathLst>
              <a:path w="31852" h="31443" extrusionOk="0">
                <a:moveTo>
                  <a:pt x="29656" y="0"/>
                </a:moveTo>
                <a:cubicBezTo>
                  <a:pt x="29143" y="0"/>
                  <a:pt x="28626" y="190"/>
                  <a:pt x="28229" y="570"/>
                </a:cubicBezTo>
                <a:lnTo>
                  <a:pt x="794" y="28039"/>
                </a:lnTo>
                <a:cubicBezTo>
                  <a:pt x="1" y="28805"/>
                  <a:pt x="1" y="30074"/>
                  <a:pt x="794" y="30867"/>
                </a:cubicBezTo>
                <a:cubicBezTo>
                  <a:pt x="1188" y="31251"/>
                  <a:pt x="1703" y="31442"/>
                  <a:pt x="2215" y="31442"/>
                </a:cubicBezTo>
                <a:cubicBezTo>
                  <a:pt x="2727" y="31442"/>
                  <a:pt x="3236" y="31251"/>
                  <a:pt x="3616" y="30867"/>
                </a:cubicBezTo>
                <a:lnTo>
                  <a:pt x="31058" y="3398"/>
                </a:lnTo>
                <a:cubicBezTo>
                  <a:pt x="31851" y="2639"/>
                  <a:pt x="31851" y="1364"/>
                  <a:pt x="31058" y="570"/>
                </a:cubicBezTo>
                <a:cubicBezTo>
                  <a:pt x="30678" y="190"/>
                  <a:pt x="30169" y="0"/>
                  <a:pt x="296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41"/>
          <p:cNvSpPr/>
          <p:nvPr/>
        </p:nvSpPr>
        <p:spPr>
          <a:xfrm flipH="1">
            <a:off x="4369337" y="4488513"/>
            <a:ext cx="1878600" cy="1860950"/>
          </a:xfrm>
          <a:custGeom>
            <a:avLst/>
            <a:gdLst/>
            <a:ahLst/>
            <a:cxnLst/>
            <a:rect l="l" t="t" r="r" b="b"/>
            <a:pathLst>
              <a:path w="75144" h="74438" extrusionOk="0">
                <a:moveTo>
                  <a:pt x="71189" y="0"/>
                </a:moveTo>
                <a:cubicBezTo>
                  <a:pt x="70253" y="0"/>
                  <a:pt x="69324" y="367"/>
                  <a:pt x="68618" y="1045"/>
                </a:cubicBezTo>
                <a:lnTo>
                  <a:pt x="1411" y="68272"/>
                </a:lnTo>
                <a:cubicBezTo>
                  <a:pt x="1" y="69656"/>
                  <a:pt x="1" y="71976"/>
                  <a:pt x="1411" y="73386"/>
                </a:cubicBezTo>
                <a:cubicBezTo>
                  <a:pt x="2117" y="74099"/>
                  <a:pt x="3053" y="74438"/>
                  <a:pt x="3982" y="74438"/>
                </a:cubicBezTo>
                <a:cubicBezTo>
                  <a:pt x="4918" y="74438"/>
                  <a:pt x="5820" y="74099"/>
                  <a:pt x="6525" y="73386"/>
                </a:cubicBezTo>
                <a:lnTo>
                  <a:pt x="73732" y="6186"/>
                </a:lnTo>
                <a:cubicBezTo>
                  <a:pt x="75143" y="4775"/>
                  <a:pt x="75143" y="2456"/>
                  <a:pt x="73732" y="1045"/>
                </a:cubicBezTo>
                <a:cubicBezTo>
                  <a:pt x="73054" y="367"/>
                  <a:pt x="72118" y="0"/>
                  <a:pt x="71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41"/>
          <p:cNvSpPr/>
          <p:nvPr/>
        </p:nvSpPr>
        <p:spPr>
          <a:xfrm flipH="1">
            <a:off x="-153300" y="2432875"/>
            <a:ext cx="622475" cy="617400"/>
          </a:xfrm>
          <a:custGeom>
            <a:avLst/>
            <a:gdLst/>
            <a:ahLst/>
            <a:cxnLst/>
            <a:rect l="l" t="t" r="r" b="b"/>
            <a:pathLst>
              <a:path w="24899" h="24696" extrusionOk="0">
                <a:moveTo>
                  <a:pt x="23892" y="0"/>
                </a:moveTo>
                <a:cubicBezTo>
                  <a:pt x="23654" y="0"/>
                  <a:pt x="23414" y="85"/>
                  <a:pt x="23231" y="255"/>
                </a:cubicBezTo>
                <a:lnTo>
                  <a:pt x="367" y="23145"/>
                </a:lnTo>
                <a:cubicBezTo>
                  <a:pt x="1" y="23512"/>
                  <a:pt x="1" y="24075"/>
                  <a:pt x="367" y="24441"/>
                </a:cubicBezTo>
                <a:cubicBezTo>
                  <a:pt x="537" y="24610"/>
                  <a:pt x="771" y="24695"/>
                  <a:pt x="1005" y="24695"/>
                </a:cubicBezTo>
                <a:cubicBezTo>
                  <a:pt x="1239" y="24695"/>
                  <a:pt x="1473" y="24610"/>
                  <a:pt x="1642" y="24441"/>
                </a:cubicBezTo>
                <a:lnTo>
                  <a:pt x="24533" y="1550"/>
                </a:lnTo>
                <a:cubicBezTo>
                  <a:pt x="24899" y="1211"/>
                  <a:pt x="24899" y="621"/>
                  <a:pt x="24533" y="255"/>
                </a:cubicBezTo>
                <a:cubicBezTo>
                  <a:pt x="24363" y="85"/>
                  <a:pt x="24129" y="0"/>
                  <a:pt x="238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41"/>
          <p:cNvSpPr/>
          <p:nvPr/>
        </p:nvSpPr>
        <p:spPr>
          <a:xfrm flipH="1">
            <a:off x="-669800" y="2468050"/>
            <a:ext cx="962275" cy="955325"/>
          </a:xfrm>
          <a:custGeom>
            <a:avLst/>
            <a:gdLst/>
            <a:ahLst/>
            <a:cxnLst/>
            <a:rect l="l" t="t" r="r" b="b"/>
            <a:pathLst>
              <a:path w="38491" h="38213" extrusionOk="0">
                <a:moveTo>
                  <a:pt x="36937" y="1"/>
                </a:moveTo>
                <a:cubicBezTo>
                  <a:pt x="36571" y="1"/>
                  <a:pt x="36198" y="143"/>
                  <a:pt x="35920" y="428"/>
                </a:cubicBezTo>
                <a:lnTo>
                  <a:pt x="536" y="35812"/>
                </a:lnTo>
                <a:cubicBezTo>
                  <a:pt x="0" y="36348"/>
                  <a:pt x="0" y="37250"/>
                  <a:pt x="536" y="37786"/>
                </a:cubicBezTo>
                <a:cubicBezTo>
                  <a:pt x="821" y="38070"/>
                  <a:pt x="1187" y="38213"/>
                  <a:pt x="1553" y="38213"/>
                </a:cubicBezTo>
                <a:cubicBezTo>
                  <a:pt x="1919" y="38213"/>
                  <a:pt x="2259" y="38070"/>
                  <a:pt x="2543" y="37786"/>
                </a:cubicBezTo>
                <a:lnTo>
                  <a:pt x="37927" y="2408"/>
                </a:lnTo>
                <a:cubicBezTo>
                  <a:pt x="38490" y="1866"/>
                  <a:pt x="38490" y="964"/>
                  <a:pt x="37927" y="428"/>
                </a:cubicBezTo>
                <a:cubicBezTo>
                  <a:pt x="37642" y="143"/>
                  <a:pt x="37303" y="1"/>
                  <a:pt x="369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1"/>
          <p:cNvSpPr/>
          <p:nvPr/>
        </p:nvSpPr>
        <p:spPr>
          <a:xfrm flipH="1">
            <a:off x="-736950" y="2094350"/>
            <a:ext cx="1348050" cy="1338200"/>
          </a:xfrm>
          <a:custGeom>
            <a:avLst/>
            <a:gdLst/>
            <a:ahLst/>
            <a:cxnLst/>
            <a:rect l="l" t="t" r="r" b="b"/>
            <a:pathLst>
              <a:path w="53922" h="53528" extrusionOk="0">
                <a:moveTo>
                  <a:pt x="51744" y="0"/>
                </a:moveTo>
                <a:cubicBezTo>
                  <a:pt x="51235" y="0"/>
                  <a:pt x="50727" y="197"/>
                  <a:pt x="50360" y="570"/>
                </a:cubicBezTo>
                <a:lnTo>
                  <a:pt x="760" y="50163"/>
                </a:lnTo>
                <a:cubicBezTo>
                  <a:pt x="1" y="50929"/>
                  <a:pt x="1" y="52171"/>
                  <a:pt x="760" y="52964"/>
                </a:cubicBezTo>
                <a:cubicBezTo>
                  <a:pt x="1161" y="53330"/>
                  <a:pt x="1669" y="53527"/>
                  <a:pt x="2178" y="53527"/>
                </a:cubicBezTo>
                <a:cubicBezTo>
                  <a:pt x="2687" y="53527"/>
                  <a:pt x="3195" y="53330"/>
                  <a:pt x="3562" y="52964"/>
                </a:cubicBezTo>
                <a:lnTo>
                  <a:pt x="53155" y="3364"/>
                </a:lnTo>
                <a:cubicBezTo>
                  <a:pt x="53921" y="2605"/>
                  <a:pt x="53921" y="1357"/>
                  <a:pt x="53155" y="570"/>
                </a:cubicBezTo>
                <a:cubicBezTo>
                  <a:pt x="52761" y="197"/>
                  <a:pt x="52253" y="0"/>
                  <a:pt x="517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1"/>
          <p:cNvSpPr/>
          <p:nvPr/>
        </p:nvSpPr>
        <p:spPr>
          <a:xfrm flipH="1">
            <a:off x="8432992" y="641324"/>
            <a:ext cx="804858" cy="799810"/>
          </a:xfrm>
          <a:custGeom>
            <a:avLst/>
            <a:gdLst/>
            <a:ahLst/>
            <a:cxnLst/>
            <a:rect l="l" t="t" r="r" b="b"/>
            <a:pathLst>
              <a:path w="24872" h="24716" extrusionOk="0">
                <a:moveTo>
                  <a:pt x="23868" y="0"/>
                </a:moveTo>
                <a:cubicBezTo>
                  <a:pt x="23634" y="0"/>
                  <a:pt x="23400" y="92"/>
                  <a:pt x="23230" y="275"/>
                </a:cubicBezTo>
                <a:lnTo>
                  <a:pt x="340" y="23138"/>
                </a:lnTo>
                <a:cubicBezTo>
                  <a:pt x="1" y="23505"/>
                  <a:pt x="1" y="24102"/>
                  <a:pt x="340" y="24441"/>
                </a:cubicBezTo>
                <a:cubicBezTo>
                  <a:pt x="523" y="24624"/>
                  <a:pt x="757" y="24715"/>
                  <a:pt x="991" y="24715"/>
                </a:cubicBezTo>
                <a:cubicBezTo>
                  <a:pt x="1225" y="24715"/>
                  <a:pt x="1459" y="24624"/>
                  <a:pt x="1642" y="24441"/>
                </a:cubicBezTo>
                <a:lnTo>
                  <a:pt x="24505" y="1550"/>
                </a:lnTo>
                <a:cubicBezTo>
                  <a:pt x="24872" y="1211"/>
                  <a:pt x="24872" y="614"/>
                  <a:pt x="24505" y="275"/>
                </a:cubicBezTo>
                <a:cubicBezTo>
                  <a:pt x="24336" y="92"/>
                  <a:pt x="24102" y="0"/>
                  <a:pt x="23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1"/>
          <p:cNvSpPr/>
          <p:nvPr/>
        </p:nvSpPr>
        <p:spPr>
          <a:xfrm flipH="1">
            <a:off x="8279340" y="797459"/>
            <a:ext cx="1744010" cy="1732166"/>
          </a:xfrm>
          <a:custGeom>
            <a:avLst/>
            <a:gdLst/>
            <a:ahLst/>
            <a:cxnLst/>
            <a:rect l="l" t="t" r="r" b="b"/>
            <a:pathLst>
              <a:path w="53894" h="53528" extrusionOk="0">
                <a:moveTo>
                  <a:pt x="51743" y="1"/>
                </a:moveTo>
                <a:cubicBezTo>
                  <a:pt x="51235" y="1"/>
                  <a:pt x="50726" y="170"/>
                  <a:pt x="50333" y="564"/>
                </a:cubicBezTo>
                <a:lnTo>
                  <a:pt x="760" y="50137"/>
                </a:lnTo>
                <a:cubicBezTo>
                  <a:pt x="0" y="50896"/>
                  <a:pt x="0" y="52171"/>
                  <a:pt x="760" y="52931"/>
                </a:cubicBezTo>
                <a:cubicBezTo>
                  <a:pt x="1133" y="53331"/>
                  <a:pt x="1642" y="53528"/>
                  <a:pt x="2150" y="53528"/>
                </a:cubicBezTo>
                <a:cubicBezTo>
                  <a:pt x="2659" y="53528"/>
                  <a:pt x="3168" y="53331"/>
                  <a:pt x="3561" y="52931"/>
                </a:cubicBezTo>
                <a:lnTo>
                  <a:pt x="53127" y="3365"/>
                </a:lnTo>
                <a:cubicBezTo>
                  <a:pt x="53893" y="2599"/>
                  <a:pt x="53893" y="1330"/>
                  <a:pt x="53127" y="564"/>
                </a:cubicBezTo>
                <a:cubicBezTo>
                  <a:pt x="52734" y="170"/>
                  <a:pt x="52252" y="1"/>
                  <a:pt x="517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1"/>
          <p:cNvSpPr/>
          <p:nvPr/>
        </p:nvSpPr>
        <p:spPr>
          <a:xfrm flipH="1">
            <a:off x="8181477" y="48500"/>
            <a:ext cx="1559542" cy="1541288"/>
          </a:xfrm>
          <a:custGeom>
            <a:avLst/>
            <a:gdLst/>
            <a:ahLst/>
            <a:cxnLst/>
            <a:rect l="l" t="t" r="r" b="b"/>
            <a:pathLst>
              <a:path w="55020" h="54376" extrusionOk="0">
                <a:moveTo>
                  <a:pt x="51262" y="0"/>
                </a:moveTo>
                <a:cubicBezTo>
                  <a:pt x="50387" y="0"/>
                  <a:pt x="49512" y="340"/>
                  <a:pt x="48834" y="1018"/>
                </a:cubicBezTo>
                <a:lnTo>
                  <a:pt x="1330" y="48522"/>
                </a:lnTo>
                <a:cubicBezTo>
                  <a:pt x="0" y="49851"/>
                  <a:pt x="0" y="52056"/>
                  <a:pt x="1330" y="53385"/>
                </a:cubicBezTo>
                <a:cubicBezTo>
                  <a:pt x="1981" y="54036"/>
                  <a:pt x="2856" y="54375"/>
                  <a:pt x="3731" y="54375"/>
                </a:cubicBezTo>
                <a:cubicBezTo>
                  <a:pt x="4606" y="54375"/>
                  <a:pt x="5508" y="54036"/>
                  <a:pt x="6159" y="53385"/>
                </a:cubicBezTo>
                <a:lnTo>
                  <a:pt x="53697" y="5854"/>
                </a:lnTo>
                <a:cubicBezTo>
                  <a:pt x="55019" y="4524"/>
                  <a:pt x="55019" y="2347"/>
                  <a:pt x="53697" y="1018"/>
                </a:cubicBezTo>
                <a:cubicBezTo>
                  <a:pt x="53019" y="340"/>
                  <a:pt x="52137" y="0"/>
                  <a:pt x="5126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41"/>
          <p:cNvGrpSpPr/>
          <p:nvPr/>
        </p:nvGrpSpPr>
        <p:grpSpPr>
          <a:xfrm>
            <a:off x="2120720" y="4827325"/>
            <a:ext cx="796292" cy="132730"/>
            <a:chOff x="1738800" y="2669950"/>
            <a:chExt cx="334900" cy="55825"/>
          </a:xfrm>
        </p:grpSpPr>
        <p:sp>
          <p:nvSpPr>
            <p:cNvPr id="965" name="Google Shape;965;p4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1"/>
          <p:cNvGrpSpPr/>
          <p:nvPr/>
        </p:nvGrpSpPr>
        <p:grpSpPr>
          <a:xfrm flipH="1">
            <a:off x="1066451" y="185600"/>
            <a:ext cx="796292" cy="132730"/>
            <a:chOff x="1738800" y="2669950"/>
            <a:chExt cx="334900" cy="55825"/>
          </a:xfrm>
        </p:grpSpPr>
        <p:sp>
          <p:nvSpPr>
            <p:cNvPr id="982" name="Google Shape;982;p41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41"/>
          <p:cNvSpPr txBox="1">
            <a:spLocks noGrp="1"/>
          </p:cNvSpPr>
          <p:nvPr>
            <p:ph type="body" idx="1"/>
          </p:nvPr>
        </p:nvSpPr>
        <p:spPr>
          <a:xfrm>
            <a:off x="720000" y="1049877"/>
            <a:ext cx="7704000" cy="22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8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2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6"/>
          <p:cNvGrpSpPr/>
          <p:nvPr/>
        </p:nvGrpSpPr>
        <p:grpSpPr>
          <a:xfrm>
            <a:off x="-254011" y="-181525"/>
            <a:ext cx="9190390" cy="5595000"/>
            <a:chOff x="-254011" y="-181525"/>
            <a:chExt cx="9190390" cy="5595000"/>
          </a:xfrm>
        </p:grpSpPr>
        <p:cxnSp>
          <p:nvCxnSpPr>
            <p:cNvPr id="55" name="Google Shape;55;p6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6" name="Google Shape;56;p6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-254011" y="1366499"/>
              <a:ext cx="601200" cy="601227"/>
            </a:xfrm>
            <a:custGeom>
              <a:avLst/>
              <a:gdLst/>
              <a:ahLst/>
              <a:cxnLst/>
              <a:rect l="l" t="t" r="r" b="b"/>
              <a:pathLst>
                <a:path w="22364" h="22365" extrusionOk="0">
                  <a:moveTo>
                    <a:pt x="18229" y="4136"/>
                  </a:moveTo>
                  <a:lnTo>
                    <a:pt x="18229" y="18229"/>
                  </a:lnTo>
                  <a:lnTo>
                    <a:pt x="4147" y="18229"/>
                  </a:lnTo>
                  <a:lnTo>
                    <a:pt x="4147" y="4136"/>
                  </a:lnTo>
                  <a:close/>
                  <a:moveTo>
                    <a:pt x="0" y="1"/>
                  </a:moveTo>
                  <a:lnTo>
                    <a:pt x="0" y="22365"/>
                  </a:lnTo>
                  <a:lnTo>
                    <a:pt x="22364" y="22365"/>
                  </a:lnTo>
                  <a:lnTo>
                    <a:pt x="2236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16711" y="1024023"/>
              <a:ext cx="130578" cy="130578"/>
            </a:xfrm>
            <a:custGeom>
              <a:avLst/>
              <a:gdLst/>
              <a:ahLst/>
              <a:cxnLst/>
              <a:rect l="l" t="t" r="r" b="b"/>
              <a:pathLst>
                <a:path w="5681" h="5681" extrusionOk="0">
                  <a:moveTo>
                    <a:pt x="0" y="0"/>
                  </a:moveTo>
                  <a:lnTo>
                    <a:pt x="0" y="5680"/>
                  </a:lnTo>
                  <a:lnTo>
                    <a:pt x="5680" y="5680"/>
                  </a:lnTo>
                  <a:lnTo>
                    <a:pt x="568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" name="Google Shape;59;p6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60" name="Google Shape;60;p6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020500" y="2017300"/>
            <a:ext cx="3551400" cy="17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pic" idx="2"/>
          </p:nvPr>
        </p:nvSpPr>
        <p:spPr>
          <a:xfrm>
            <a:off x="6245350" y="1402024"/>
            <a:ext cx="2184000" cy="32112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66" name="Google Shape;66;p7"/>
          <p:cNvGrpSpPr/>
          <p:nvPr/>
        </p:nvGrpSpPr>
        <p:grpSpPr>
          <a:xfrm>
            <a:off x="-793395" y="-181525"/>
            <a:ext cx="9729774" cy="5595000"/>
            <a:chOff x="-793395" y="-181525"/>
            <a:chExt cx="9729774" cy="5595000"/>
          </a:xfrm>
        </p:grpSpPr>
        <p:cxnSp>
          <p:nvCxnSpPr>
            <p:cNvPr id="67" name="Google Shape;67;p7"/>
            <p:cNvCxnSpPr/>
            <p:nvPr/>
          </p:nvCxnSpPr>
          <p:spPr>
            <a:xfrm>
              <a:off x="8796800" y="-181525"/>
              <a:ext cx="0" cy="5385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7"/>
            <p:cNvSpPr/>
            <p:nvPr/>
          </p:nvSpPr>
          <p:spPr>
            <a:xfrm flipH="1">
              <a:off x="8657232" y="28805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8657232" y="744282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flipH="1">
              <a:off x="8657232" y="12005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1" name="Google Shape;71;p7"/>
            <p:cNvCxnSpPr/>
            <p:nvPr/>
          </p:nvCxnSpPr>
          <p:spPr>
            <a:xfrm>
              <a:off x="367238" y="3812975"/>
              <a:ext cx="0" cy="1600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2" name="Google Shape;72;p7"/>
            <p:cNvSpPr/>
            <p:nvPr/>
          </p:nvSpPr>
          <p:spPr>
            <a:xfrm rot="5400000">
              <a:off x="-1165661" y="316149"/>
              <a:ext cx="2184101" cy="1439568"/>
            </a:xfrm>
            <a:custGeom>
              <a:avLst/>
              <a:gdLst/>
              <a:ahLst/>
              <a:cxnLst/>
              <a:rect l="l" t="t" r="r" b="b"/>
              <a:pathLst>
                <a:path w="42008" h="27688" extrusionOk="0">
                  <a:moveTo>
                    <a:pt x="42007" y="0"/>
                  </a:moveTo>
                  <a:cubicBezTo>
                    <a:pt x="42007" y="4801"/>
                    <a:pt x="37183" y="5336"/>
                    <a:pt x="31241" y="5336"/>
                  </a:cubicBezTo>
                  <a:lnTo>
                    <a:pt x="1" y="5336"/>
                  </a:lnTo>
                  <a:lnTo>
                    <a:pt x="1" y="27687"/>
                  </a:lnTo>
                  <a:lnTo>
                    <a:pt x="31241" y="27687"/>
                  </a:lnTo>
                  <a:cubicBezTo>
                    <a:pt x="37183" y="27687"/>
                    <a:pt x="42007" y="22863"/>
                    <a:pt x="42007" y="18050"/>
                  </a:cubicBezTo>
                  <a:lnTo>
                    <a:pt x="420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715688" y="0"/>
            <a:ext cx="9173608" cy="6797350"/>
            <a:chOff x="715688" y="0"/>
            <a:chExt cx="9173608" cy="6797350"/>
          </a:xfrm>
        </p:grpSpPr>
        <p:cxnSp>
          <p:nvCxnSpPr>
            <p:cNvPr id="76" name="Google Shape;76;p8"/>
            <p:cNvCxnSpPr/>
            <p:nvPr/>
          </p:nvCxnSpPr>
          <p:spPr>
            <a:xfrm rot="10800000">
              <a:off x="7156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77" name="Google Shape;77;p8"/>
            <p:cNvSpPr/>
            <p:nvPr/>
          </p:nvSpPr>
          <p:spPr>
            <a:xfrm rot="-5400000">
              <a:off x="7321112" y="4229166"/>
              <a:ext cx="2184131" cy="2952237"/>
            </a:xfrm>
            <a:custGeom>
              <a:avLst/>
              <a:gdLst/>
              <a:ahLst/>
              <a:cxnLst/>
              <a:rect l="l" t="t" r="r" b="b"/>
              <a:pathLst>
                <a:path w="28731" h="38835" extrusionOk="0">
                  <a:moveTo>
                    <a:pt x="0" y="1"/>
                  </a:moveTo>
                  <a:lnTo>
                    <a:pt x="0" y="37436"/>
                  </a:lnTo>
                  <a:cubicBezTo>
                    <a:pt x="0" y="37748"/>
                    <a:pt x="36" y="38059"/>
                    <a:pt x="109" y="38356"/>
                  </a:cubicBezTo>
                  <a:cubicBezTo>
                    <a:pt x="1740" y="32007"/>
                    <a:pt x="7502" y="28449"/>
                    <a:pt x="14365" y="28449"/>
                  </a:cubicBezTo>
                  <a:cubicBezTo>
                    <a:pt x="21396" y="28449"/>
                    <a:pt x="27267" y="32239"/>
                    <a:pt x="28731" y="38835"/>
                  </a:cubicBezTo>
                  <a:lnTo>
                    <a:pt x="28731" y="4031"/>
                  </a:lnTo>
                  <a:cubicBezTo>
                    <a:pt x="28731" y="1806"/>
                    <a:pt x="26926" y="1"/>
                    <a:pt x="2470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81" name="Google Shape;81;p9"/>
          <p:cNvGrpSpPr/>
          <p:nvPr/>
        </p:nvGrpSpPr>
        <p:grpSpPr>
          <a:xfrm>
            <a:off x="222607" y="-37400"/>
            <a:ext cx="8969701" cy="5295900"/>
            <a:chOff x="222607" y="-37400"/>
            <a:chExt cx="8969701" cy="5295900"/>
          </a:xfrm>
        </p:grpSpPr>
        <p:sp>
          <p:nvSpPr>
            <p:cNvPr id="82" name="Google Shape;82;p9"/>
            <p:cNvSpPr/>
            <p:nvPr/>
          </p:nvSpPr>
          <p:spPr>
            <a:xfrm rot="10800000" flipH="1">
              <a:off x="8591144" y="2571739"/>
              <a:ext cx="601164" cy="1148276"/>
            </a:xfrm>
            <a:custGeom>
              <a:avLst/>
              <a:gdLst/>
              <a:ahLst/>
              <a:cxnLst/>
              <a:rect l="l" t="t" r="r" b="b"/>
              <a:pathLst>
                <a:path w="12312" h="23517" extrusionOk="0">
                  <a:moveTo>
                    <a:pt x="1" y="0"/>
                  </a:moveTo>
                  <a:lnTo>
                    <a:pt x="1" y="3637"/>
                  </a:lnTo>
                  <a:lnTo>
                    <a:pt x="559" y="3637"/>
                  </a:lnTo>
                  <a:cubicBezTo>
                    <a:pt x="5039" y="3637"/>
                    <a:pt x="8675" y="7273"/>
                    <a:pt x="8675" y="11753"/>
                  </a:cubicBezTo>
                  <a:cubicBezTo>
                    <a:pt x="8675" y="16233"/>
                    <a:pt x="5039" y="19869"/>
                    <a:pt x="559" y="19869"/>
                  </a:cubicBezTo>
                  <a:lnTo>
                    <a:pt x="1" y="19869"/>
                  </a:lnTo>
                  <a:lnTo>
                    <a:pt x="1" y="23517"/>
                  </a:lnTo>
                  <a:lnTo>
                    <a:pt x="559" y="23517"/>
                  </a:lnTo>
                  <a:cubicBezTo>
                    <a:pt x="7048" y="23505"/>
                    <a:pt x="12312" y="18241"/>
                    <a:pt x="12312" y="11753"/>
                  </a:cubicBezTo>
                  <a:cubicBezTo>
                    <a:pt x="12312" y="5265"/>
                    <a:pt x="704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8591142" y="38791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" name="Google Shape;84;p9"/>
            <p:cNvCxnSpPr/>
            <p:nvPr/>
          </p:nvCxnSpPr>
          <p:spPr>
            <a:xfrm>
              <a:off x="362175" y="-37400"/>
              <a:ext cx="0" cy="5295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85;p9"/>
            <p:cNvSpPr/>
            <p:nvPr/>
          </p:nvSpPr>
          <p:spPr>
            <a:xfrm flipH="1">
              <a:off x="222607" y="4702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flipH="1">
              <a:off x="222607" y="42438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222607" y="3785307"/>
              <a:ext cx="279147" cy="279733"/>
            </a:xfrm>
            <a:custGeom>
              <a:avLst/>
              <a:gdLst/>
              <a:ahLst/>
              <a:cxnLst/>
              <a:rect l="l" t="t" r="r" b="b"/>
              <a:pathLst>
                <a:path w="5717" h="5729" extrusionOk="0">
                  <a:moveTo>
                    <a:pt x="2865" y="1"/>
                  </a:moveTo>
                  <a:cubicBezTo>
                    <a:pt x="1284" y="1"/>
                    <a:pt x="1" y="1284"/>
                    <a:pt x="1" y="2864"/>
                  </a:cubicBezTo>
                  <a:cubicBezTo>
                    <a:pt x="1" y="4445"/>
                    <a:pt x="1284" y="5728"/>
                    <a:pt x="2865" y="5728"/>
                  </a:cubicBezTo>
                  <a:cubicBezTo>
                    <a:pt x="4445" y="5728"/>
                    <a:pt x="5716" y="4445"/>
                    <a:pt x="5716" y="2864"/>
                  </a:cubicBezTo>
                  <a:cubicBezTo>
                    <a:pt x="5716" y="1284"/>
                    <a:pt x="4445" y="1"/>
                    <a:pt x="286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miter lim="118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" name="Google Shape;88;p9"/>
            <p:cNvCxnSpPr/>
            <p:nvPr/>
          </p:nvCxnSpPr>
          <p:spPr>
            <a:xfrm rot="10800000">
              <a:off x="8428288" y="0"/>
              <a:ext cx="0" cy="114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>
            <a:spLocks noGrp="1"/>
          </p:cNvSpPr>
          <p:nvPr>
            <p:ph type="pic" idx="2"/>
          </p:nvPr>
        </p:nvSpPr>
        <p:spPr>
          <a:xfrm>
            <a:off x="-43500" y="-44100"/>
            <a:ext cx="9231000" cy="52317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"/>
              <a:buNone/>
              <a:defRPr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700" y="1160083"/>
            <a:ext cx="7712700" cy="3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3"/>
          <p:cNvSpPr txBox="1">
            <a:spLocks noGrp="1"/>
          </p:cNvSpPr>
          <p:nvPr>
            <p:ph type="ctrTitle"/>
          </p:nvPr>
        </p:nvSpPr>
        <p:spPr>
          <a:xfrm>
            <a:off x="430178" y="1168602"/>
            <a:ext cx="5717861" cy="18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u="sng" dirty="0"/>
              <a:t>BUSINESS DATA MANAGEMENT</a:t>
            </a:r>
            <a:r>
              <a:rPr lang="en" sz="2800" dirty="0"/>
              <a:t> </a:t>
            </a:r>
            <a:endParaRPr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CAPSTONE PROJECT </a:t>
            </a:r>
            <a:endParaRPr sz="3200" dirty="0"/>
          </a:p>
        </p:txBody>
      </p:sp>
      <p:sp>
        <p:nvSpPr>
          <p:cNvPr id="1006" name="Google Shape;1006;p43"/>
          <p:cNvSpPr txBox="1">
            <a:spLocks noGrp="1"/>
          </p:cNvSpPr>
          <p:nvPr>
            <p:ph type="subTitle" idx="1"/>
          </p:nvPr>
        </p:nvSpPr>
        <p:spPr>
          <a:xfrm>
            <a:off x="2556600" y="4171475"/>
            <a:ext cx="40308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 : HARSH RAJ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Roll No : 22F3002552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Email: 22f3002552@ds.study.iitm.ac.in</a:t>
            </a:r>
            <a:endParaRPr dirty="0"/>
          </a:p>
        </p:txBody>
      </p:sp>
      <p:grpSp>
        <p:nvGrpSpPr>
          <p:cNvPr id="1007" name="Google Shape;1007;p43"/>
          <p:cNvGrpSpPr/>
          <p:nvPr/>
        </p:nvGrpSpPr>
        <p:grpSpPr>
          <a:xfrm>
            <a:off x="4173854" y="3199525"/>
            <a:ext cx="796292" cy="132730"/>
            <a:chOff x="1738800" y="2669950"/>
            <a:chExt cx="334900" cy="55825"/>
          </a:xfrm>
        </p:grpSpPr>
        <p:sp>
          <p:nvSpPr>
            <p:cNvPr id="1008" name="Google Shape;1008;p4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024" name="Google Shape;1024;p43"/>
          <p:cNvGrpSpPr/>
          <p:nvPr/>
        </p:nvGrpSpPr>
        <p:grpSpPr>
          <a:xfrm>
            <a:off x="4173854" y="869313"/>
            <a:ext cx="796292" cy="132730"/>
            <a:chOff x="1738800" y="2669950"/>
            <a:chExt cx="334900" cy="55825"/>
          </a:xfrm>
        </p:grpSpPr>
        <p:sp>
          <p:nvSpPr>
            <p:cNvPr id="1025" name="Google Shape;1025;p43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041" name="Google Shape;1041;p43"/>
          <p:cNvSpPr txBox="1"/>
          <p:nvPr/>
        </p:nvSpPr>
        <p:spPr>
          <a:xfrm>
            <a:off x="1269900" y="3401213"/>
            <a:ext cx="69489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Improving Performance at Apollo Pharmacy</a:t>
            </a:r>
            <a:endParaRPr sz="2400" u="sng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1FFF4-506B-40CE-EFE7-439C5AC1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62" y="1201583"/>
            <a:ext cx="1773038" cy="17730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23" y="3927275"/>
            <a:ext cx="1147925" cy="11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52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Recommendations </a:t>
            </a:r>
            <a:endParaRPr dirty="0"/>
          </a:p>
        </p:txBody>
      </p:sp>
      <p:sp>
        <p:nvSpPr>
          <p:cNvPr id="1224" name="Google Shape;1224;p52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04</a:t>
            </a:r>
            <a:endParaRPr sz="4300"/>
          </a:p>
        </p:txBody>
      </p:sp>
      <p:grpSp>
        <p:nvGrpSpPr>
          <p:cNvPr id="1230" name="Google Shape;1230;p52"/>
          <p:cNvGrpSpPr/>
          <p:nvPr/>
        </p:nvGrpSpPr>
        <p:grpSpPr>
          <a:xfrm>
            <a:off x="2714167" y="1164368"/>
            <a:ext cx="3715665" cy="3258904"/>
            <a:chOff x="7608988" y="2093194"/>
            <a:chExt cx="817276" cy="672147"/>
          </a:xfrm>
        </p:grpSpPr>
        <p:cxnSp>
          <p:nvCxnSpPr>
            <p:cNvPr id="1231" name="Google Shape;1231;p52"/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52"/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52"/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52"/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52"/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52"/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37" name="Google Shape;1237;p52"/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1238" name="Google Shape;1238;p52"/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39" name="Google Shape;1239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46" name="Google Shape;1246;p52"/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247" name="Google Shape;1247;p52"/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52"/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52"/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52"/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52"/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52"/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52"/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24926C-4F09-625D-59CB-CE733613433D}"/>
              </a:ext>
            </a:extLst>
          </p:cNvPr>
          <p:cNvSpPr txBox="1"/>
          <p:nvPr/>
        </p:nvSpPr>
        <p:spPr>
          <a:xfrm>
            <a:off x="1514324" y="888383"/>
            <a:ext cx="3120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Epilogue" panose="020B0604020202020204" charset="0"/>
              </a:rPr>
              <a:t>Optimize discount strategies to compete with others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0232E-0895-47C9-0ECC-843F8ADFE994}"/>
              </a:ext>
            </a:extLst>
          </p:cNvPr>
          <p:cNvSpPr txBox="1"/>
          <p:nvPr/>
        </p:nvSpPr>
        <p:spPr>
          <a:xfrm>
            <a:off x="5409494" y="716609"/>
            <a:ext cx="314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Epilogue" panose="020B0604020202020204" charset="0"/>
              </a:rPr>
              <a:t>Category or product specific discounts particularly in “Cold &amp; flu and “Vitamins &amp; Supplements” 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7C8AB-BAEA-1119-A662-116864CBA627}"/>
              </a:ext>
            </a:extLst>
          </p:cNvPr>
          <p:cNvSpPr txBox="1"/>
          <p:nvPr/>
        </p:nvSpPr>
        <p:spPr>
          <a:xfrm>
            <a:off x="365392" y="2569896"/>
            <a:ext cx="250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Epilogue" panose="020B0604020202020204" charset="0"/>
              </a:rPr>
              <a:t>Restocking earlier than usual or during high sales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0BBC8-3F27-805C-7033-5CEC454BD8B9}"/>
              </a:ext>
            </a:extLst>
          </p:cNvPr>
          <p:cNvSpPr txBox="1"/>
          <p:nvPr/>
        </p:nvSpPr>
        <p:spPr>
          <a:xfrm>
            <a:off x="6412950" y="2470655"/>
            <a:ext cx="2505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Epilogue" panose="020B0604020202020204" charset="0"/>
              </a:rPr>
              <a:t>Increasing restock amounts i.e. having extra stock for high demand products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F9AF7A-4067-8727-47A2-07CC5B00FE8F}"/>
              </a:ext>
            </a:extLst>
          </p:cNvPr>
          <p:cNvSpPr txBox="1"/>
          <p:nvPr/>
        </p:nvSpPr>
        <p:spPr>
          <a:xfrm>
            <a:off x="1558507" y="4413470"/>
            <a:ext cx="333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Epilogue" panose="020B0604020202020204" charset="0"/>
              </a:rPr>
              <a:t>More discounts than competitors in categories such as “First Aid” which have large margins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5D642-7BBD-A089-7532-A9E44EA4CC9A}"/>
              </a:ext>
            </a:extLst>
          </p:cNvPr>
          <p:cNvSpPr txBox="1"/>
          <p:nvPr/>
        </p:nvSpPr>
        <p:spPr>
          <a:xfrm>
            <a:off x="5163787" y="4413470"/>
            <a:ext cx="3532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Epilogue" panose="020B0604020202020204" charset="0"/>
              </a:rPr>
              <a:t>Customer Relationship management (CMR) system to record customer preferences and purchase history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50" y="3743563"/>
            <a:ext cx="1360125" cy="13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44"/>
          <p:cNvSpPr txBox="1">
            <a:spLocks noGrp="1"/>
          </p:cNvSpPr>
          <p:nvPr>
            <p:ph type="title"/>
          </p:nvPr>
        </p:nvSpPr>
        <p:spPr>
          <a:xfrm>
            <a:off x="715700" y="445025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</a:t>
            </a:r>
            <a:endParaRPr/>
          </a:p>
        </p:txBody>
      </p:sp>
      <p:graphicFrame>
        <p:nvGraphicFramePr>
          <p:cNvPr id="1048" name="Google Shape;1048;p44"/>
          <p:cNvGraphicFramePr/>
          <p:nvPr>
            <p:extLst>
              <p:ext uri="{D42A27DB-BD31-4B8C-83A1-F6EECF244321}">
                <p14:modId xmlns:p14="http://schemas.microsoft.com/office/powerpoint/2010/main" val="3160483864"/>
              </p:ext>
            </p:extLst>
          </p:nvPr>
        </p:nvGraphicFramePr>
        <p:xfrm>
          <a:off x="774113" y="1024016"/>
          <a:ext cx="7595750" cy="2875875"/>
        </p:xfrm>
        <a:graphic>
          <a:graphicData uri="http://schemas.openxmlformats.org/drawingml/2006/table">
            <a:tbl>
              <a:tblPr>
                <a:noFill/>
                <a:tableStyleId>{79E59C24-0BB1-47EF-BDAE-E7856F673BFE}</a:tableStyleId>
              </a:tblPr>
              <a:tblGrid>
                <a:gridCol w="216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1) Executive Summary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Introduction to business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2) Data Collection &amp; Cleaning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 Collection and Cleaning Steps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3) Data Analysis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Analysis done with respect to the challenges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4) Findings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Important Insights about business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5) Recommendation</a:t>
                      </a:r>
                      <a:endParaRPr sz="10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Solutions/Recommendations for business</a:t>
                      </a:r>
                      <a:endParaRPr sz="10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9" name="Google Shape;1049;p44"/>
          <p:cNvSpPr txBox="1"/>
          <p:nvPr/>
        </p:nvSpPr>
        <p:spPr>
          <a:xfrm>
            <a:off x="2804425" y="4188125"/>
            <a:ext cx="33276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5"/>
          <p:cNvSpPr txBox="1">
            <a:spLocks noGrp="1"/>
          </p:cNvSpPr>
          <p:nvPr>
            <p:ph type="subTitle" idx="1"/>
          </p:nvPr>
        </p:nvSpPr>
        <p:spPr>
          <a:xfrm>
            <a:off x="725650" y="1659450"/>
            <a:ext cx="4472400" cy="30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business from where I collected data is a medium sized Apollo Pharmacy store, a franchise of Apollo Pharmacies opened in 2018.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store offers a wide range of medicines and other health related products.</a:t>
            </a: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Unfortunately the store has been</a:t>
            </a:r>
            <a:r>
              <a:rPr lang="en-US" sz="1300" dirty="0"/>
              <a:t> encountering challenges in terms of inventory management and sales due to competition in market.</a:t>
            </a:r>
            <a:endParaRPr lang="en-US" dirty="0"/>
          </a:p>
        </p:txBody>
      </p:sp>
      <p:sp>
        <p:nvSpPr>
          <p:cNvPr id="1055" name="Google Shape;1055;p45"/>
          <p:cNvSpPr txBox="1">
            <a:spLocks noGrp="1"/>
          </p:cNvSpPr>
          <p:nvPr>
            <p:ph type="title"/>
          </p:nvPr>
        </p:nvSpPr>
        <p:spPr>
          <a:xfrm>
            <a:off x="1333300" y="915764"/>
            <a:ext cx="3257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Executive summary</a:t>
            </a:r>
            <a:endParaRPr sz="2400" dirty="0"/>
          </a:p>
        </p:txBody>
      </p:sp>
      <p:grpSp>
        <p:nvGrpSpPr>
          <p:cNvPr id="1056" name="Google Shape;1056;p45"/>
          <p:cNvGrpSpPr/>
          <p:nvPr/>
        </p:nvGrpSpPr>
        <p:grpSpPr>
          <a:xfrm>
            <a:off x="7519007" y="3500100"/>
            <a:ext cx="796292" cy="132730"/>
            <a:chOff x="1738800" y="2669950"/>
            <a:chExt cx="334900" cy="55825"/>
          </a:xfrm>
        </p:grpSpPr>
        <p:sp>
          <p:nvSpPr>
            <p:cNvPr id="1057" name="Google Shape;1057;p45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03608DA-9D62-DAF7-238B-16EF03139A0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837" t="-80" r="753" b="11518"/>
          <a:stretch/>
        </p:blipFill>
        <p:spPr>
          <a:xfrm>
            <a:off x="5062654" y="1820784"/>
            <a:ext cx="3947092" cy="2620459"/>
          </a:xfrm>
        </p:spPr>
      </p:pic>
      <p:pic>
        <p:nvPicPr>
          <p:cNvPr id="7" name="Graphic 6" descr="Medicine with solid fill">
            <a:extLst>
              <a:ext uri="{FF2B5EF4-FFF2-40B4-BE49-F238E27FC236}">
                <a16:creationId xmlns:a16="http://schemas.microsoft.com/office/drawing/2014/main" id="{7F81C8C6-3142-A884-7847-F8F4F6E7E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650" y="3984043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6"/>
          <p:cNvSpPr txBox="1">
            <a:spLocks noGrp="1"/>
          </p:cNvSpPr>
          <p:nvPr>
            <p:ph type="title"/>
          </p:nvPr>
        </p:nvSpPr>
        <p:spPr>
          <a:xfrm>
            <a:off x="603425" y="138025"/>
            <a:ext cx="69669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Data Collection &amp; Cleaning</a:t>
            </a:r>
            <a:endParaRPr sz="3900"/>
          </a:p>
        </p:txBody>
      </p:sp>
      <p:sp>
        <p:nvSpPr>
          <p:cNvPr id="1080" name="Google Shape;1080;p46"/>
          <p:cNvSpPr txBox="1">
            <a:spLocks noGrp="1"/>
          </p:cNvSpPr>
          <p:nvPr>
            <p:ph type="title" idx="4294967295"/>
          </p:nvPr>
        </p:nvSpPr>
        <p:spPr>
          <a:xfrm>
            <a:off x="-463375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01</a:t>
            </a:r>
            <a:endParaRPr sz="4300"/>
          </a:p>
        </p:txBody>
      </p:sp>
      <p:grpSp>
        <p:nvGrpSpPr>
          <p:cNvPr id="1081" name="Google Shape;1081;p46"/>
          <p:cNvGrpSpPr/>
          <p:nvPr/>
        </p:nvGrpSpPr>
        <p:grpSpPr>
          <a:xfrm rot="10800000" flipH="1">
            <a:off x="4173857" y="1104320"/>
            <a:ext cx="796292" cy="132730"/>
            <a:chOff x="1738800" y="2669950"/>
            <a:chExt cx="334900" cy="55825"/>
          </a:xfrm>
        </p:grpSpPr>
        <p:sp>
          <p:nvSpPr>
            <p:cNvPr id="1082" name="Google Shape;1082;p4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46"/>
          <p:cNvGrpSpPr/>
          <p:nvPr/>
        </p:nvGrpSpPr>
        <p:grpSpPr>
          <a:xfrm flipH="1">
            <a:off x="4173857" y="4912995"/>
            <a:ext cx="796292" cy="132730"/>
            <a:chOff x="1738800" y="2669950"/>
            <a:chExt cx="334900" cy="55825"/>
          </a:xfrm>
        </p:grpSpPr>
        <p:sp>
          <p:nvSpPr>
            <p:cNvPr id="1099" name="Google Shape;1099;p46"/>
            <p:cNvSpPr/>
            <p:nvPr/>
          </p:nvSpPr>
          <p:spPr>
            <a:xfrm>
              <a:off x="17388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1" y="482"/>
                    <a:pt x="591" y="313"/>
                  </a:cubicBezTo>
                  <a:cubicBezTo>
                    <a:pt x="591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6"/>
            <p:cNvSpPr/>
            <p:nvPr/>
          </p:nvSpPr>
          <p:spPr>
            <a:xfrm>
              <a:off x="17805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312" y="1"/>
                  </a:moveTo>
                  <a:cubicBezTo>
                    <a:pt x="143" y="1"/>
                    <a:pt x="0" y="143"/>
                    <a:pt x="0" y="313"/>
                  </a:cubicBezTo>
                  <a:cubicBezTo>
                    <a:pt x="0" y="482"/>
                    <a:pt x="143" y="591"/>
                    <a:pt x="312" y="591"/>
                  </a:cubicBezTo>
                  <a:cubicBezTo>
                    <a:pt x="482" y="591"/>
                    <a:pt x="590" y="482"/>
                    <a:pt x="590" y="313"/>
                  </a:cubicBezTo>
                  <a:cubicBezTo>
                    <a:pt x="590" y="143"/>
                    <a:pt x="482" y="1"/>
                    <a:pt x="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6"/>
            <p:cNvSpPr/>
            <p:nvPr/>
          </p:nvSpPr>
          <p:spPr>
            <a:xfrm>
              <a:off x="1822900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9" y="1"/>
                  </a:moveTo>
                  <a:cubicBezTo>
                    <a:pt x="109" y="1"/>
                    <a:pt x="1" y="143"/>
                    <a:pt x="1" y="313"/>
                  </a:cubicBezTo>
                  <a:cubicBezTo>
                    <a:pt x="1" y="482"/>
                    <a:pt x="109" y="591"/>
                    <a:pt x="279" y="591"/>
                  </a:cubicBezTo>
                  <a:cubicBezTo>
                    <a:pt x="448" y="591"/>
                    <a:pt x="591" y="482"/>
                    <a:pt x="591" y="313"/>
                  </a:cubicBezTo>
                  <a:cubicBezTo>
                    <a:pt x="591" y="143"/>
                    <a:pt x="44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6"/>
            <p:cNvSpPr/>
            <p:nvPr/>
          </p:nvSpPr>
          <p:spPr>
            <a:xfrm>
              <a:off x="1864625" y="2669950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78" y="1"/>
                  </a:moveTo>
                  <a:cubicBezTo>
                    <a:pt x="136" y="1"/>
                    <a:pt x="0" y="143"/>
                    <a:pt x="0" y="313"/>
                  </a:cubicBezTo>
                  <a:cubicBezTo>
                    <a:pt x="0" y="482"/>
                    <a:pt x="136" y="591"/>
                    <a:pt x="278" y="591"/>
                  </a:cubicBezTo>
                  <a:cubicBezTo>
                    <a:pt x="448" y="591"/>
                    <a:pt x="590" y="482"/>
                    <a:pt x="590" y="313"/>
                  </a:cubicBezTo>
                  <a:cubicBezTo>
                    <a:pt x="590" y="143"/>
                    <a:pt x="448" y="1"/>
                    <a:pt x="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6"/>
            <p:cNvSpPr/>
            <p:nvPr/>
          </p:nvSpPr>
          <p:spPr>
            <a:xfrm>
              <a:off x="1906150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313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313" y="591"/>
                  </a:cubicBezTo>
                  <a:cubicBezTo>
                    <a:pt x="455" y="591"/>
                    <a:pt x="598" y="482"/>
                    <a:pt x="598" y="313"/>
                  </a:cubicBezTo>
                  <a:cubicBezTo>
                    <a:pt x="598" y="143"/>
                    <a:pt x="455" y="1"/>
                    <a:pt x="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6"/>
            <p:cNvSpPr/>
            <p:nvPr/>
          </p:nvSpPr>
          <p:spPr>
            <a:xfrm>
              <a:off x="1948550" y="2669950"/>
              <a:ext cx="14275" cy="14775"/>
            </a:xfrm>
            <a:custGeom>
              <a:avLst/>
              <a:gdLst/>
              <a:ahLst/>
              <a:cxnLst/>
              <a:rect l="l" t="t" r="r" b="b"/>
              <a:pathLst>
                <a:path w="571" h="591" extrusionOk="0">
                  <a:moveTo>
                    <a:pt x="285" y="1"/>
                  </a:moveTo>
                  <a:cubicBezTo>
                    <a:pt x="116" y="1"/>
                    <a:pt x="1" y="143"/>
                    <a:pt x="1" y="313"/>
                  </a:cubicBezTo>
                  <a:cubicBezTo>
                    <a:pt x="1" y="482"/>
                    <a:pt x="116" y="591"/>
                    <a:pt x="285" y="591"/>
                  </a:cubicBezTo>
                  <a:cubicBezTo>
                    <a:pt x="455" y="591"/>
                    <a:pt x="570" y="482"/>
                    <a:pt x="570" y="313"/>
                  </a:cubicBezTo>
                  <a:cubicBezTo>
                    <a:pt x="570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6"/>
            <p:cNvSpPr/>
            <p:nvPr/>
          </p:nvSpPr>
          <p:spPr>
            <a:xfrm>
              <a:off x="1990275" y="2669950"/>
              <a:ext cx="14925" cy="14775"/>
            </a:xfrm>
            <a:custGeom>
              <a:avLst/>
              <a:gdLst/>
              <a:ahLst/>
              <a:cxnLst/>
              <a:rect l="l" t="t" r="r" b="b"/>
              <a:pathLst>
                <a:path w="597" h="591" extrusionOk="0">
                  <a:moveTo>
                    <a:pt x="285" y="1"/>
                  </a:moveTo>
                  <a:cubicBezTo>
                    <a:pt x="115" y="1"/>
                    <a:pt x="0" y="143"/>
                    <a:pt x="0" y="313"/>
                  </a:cubicBezTo>
                  <a:cubicBezTo>
                    <a:pt x="0" y="482"/>
                    <a:pt x="115" y="591"/>
                    <a:pt x="285" y="591"/>
                  </a:cubicBezTo>
                  <a:cubicBezTo>
                    <a:pt x="454" y="591"/>
                    <a:pt x="597" y="482"/>
                    <a:pt x="597" y="313"/>
                  </a:cubicBezTo>
                  <a:cubicBezTo>
                    <a:pt x="597" y="143"/>
                    <a:pt x="454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6"/>
            <p:cNvSpPr/>
            <p:nvPr/>
          </p:nvSpPr>
          <p:spPr>
            <a:xfrm>
              <a:off x="2031975" y="2669950"/>
              <a:ext cx="14950" cy="14775"/>
            </a:xfrm>
            <a:custGeom>
              <a:avLst/>
              <a:gdLst/>
              <a:ahLst/>
              <a:cxnLst/>
              <a:rect l="l" t="t" r="r" b="b"/>
              <a:pathLst>
                <a:path w="598" h="591" extrusionOk="0">
                  <a:moveTo>
                    <a:pt x="285" y="1"/>
                  </a:moveTo>
                  <a:cubicBezTo>
                    <a:pt x="143" y="1"/>
                    <a:pt x="1" y="143"/>
                    <a:pt x="1" y="313"/>
                  </a:cubicBezTo>
                  <a:cubicBezTo>
                    <a:pt x="1" y="482"/>
                    <a:pt x="143" y="591"/>
                    <a:pt x="285" y="591"/>
                  </a:cubicBezTo>
                  <a:cubicBezTo>
                    <a:pt x="455" y="591"/>
                    <a:pt x="597" y="482"/>
                    <a:pt x="597" y="313"/>
                  </a:cubicBezTo>
                  <a:cubicBezTo>
                    <a:pt x="597" y="143"/>
                    <a:pt x="455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6"/>
            <p:cNvSpPr/>
            <p:nvPr/>
          </p:nvSpPr>
          <p:spPr>
            <a:xfrm>
              <a:off x="1766275" y="2710825"/>
              <a:ext cx="14275" cy="14950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70" y="455"/>
                    <a:pt x="570" y="312"/>
                  </a:cubicBezTo>
                  <a:cubicBezTo>
                    <a:pt x="570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6"/>
            <p:cNvSpPr/>
            <p:nvPr/>
          </p:nvSpPr>
          <p:spPr>
            <a:xfrm>
              <a:off x="1807975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86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86" y="597"/>
                  </a:cubicBezTo>
                  <a:cubicBezTo>
                    <a:pt x="455" y="597"/>
                    <a:pt x="598" y="455"/>
                    <a:pt x="598" y="312"/>
                  </a:cubicBezTo>
                  <a:cubicBezTo>
                    <a:pt x="598" y="143"/>
                    <a:pt x="455" y="0"/>
                    <a:pt x="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6"/>
            <p:cNvSpPr/>
            <p:nvPr/>
          </p:nvSpPr>
          <p:spPr>
            <a:xfrm>
              <a:off x="1849700" y="2710825"/>
              <a:ext cx="14950" cy="14950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312" y="0"/>
                  </a:moveTo>
                  <a:cubicBezTo>
                    <a:pt x="143" y="0"/>
                    <a:pt x="0" y="143"/>
                    <a:pt x="0" y="312"/>
                  </a:cubicBezTo>
                  <a:cubicBezTo>
                    <a:pt x="0" y="455"/>
                    <a:pt x="143" y="597"/>
                    <a:pt x="312" y="597"/>
                  </a:cubicBezTo>
                  <a:cubicBezTo>
                    <a:pt x="455" y="597"/>
                    <a:pt x="597" y="455"/>
                    <a:pt x="597" y="312"/>
                  </a:cubicBezTo>
                  <a:cubicBezTo>
                    <a:pt x="597" y="143"/>
                    <a:pt x="455" y="0"/>
                    <a:pt x="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6"/>
            <p:cNvSpPr/>
            <p:nvPr/>
          </p:nvSpPr>
          <p:spPr>
            <a:xfrm>
              <a:off x="18914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13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313" y="597"/>
                  </a:cubicBezTo>
                  <a:cubicBezTo>
                    <a:pt x="482" y="597"/>
                    <a:pt x="591" y="455"/>
                    <a:pt x="591" y="312"/>
                  </a:cubicBezTo>
                  <a:cubicBezTo>
                    <a:pt x="591" y="143"/>
                    <a:pt x="482" y="0"/>
                    <a:pt x="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6"/>
            <p:cNvSpPr/>
            <p:nvPr/>
          </p:nvSpPr>
          <p:spPr>
            <a:xfrm>
              <a:off x="1933800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285" y="0"/>
                  </a:moveTo>
                  <a:cubicBezTo>
                    <a:pt x="116" y="0"/>
                    <a:pt x="0" y="143"/>
                    <a:pt x="0" y="312"/>
                  </a:cubicBezTo>
                  <a:cubicBezTo>
                    <a:pt x="0" y="455"/>
                    <a:pt x="116" y="597"/>
                    <a:pt x="285" y="597"/>
                  </a:cubicBezTo>
                  <a:cubicBezTo>
                    <a:pt x="455" y="597"/>
                    <a:pt x="591" y="455"/>
                    <a:pt x="591" y="312"/>
                  </a:cubicBezTo>
                  <a:cubicBezTo>
                    <a:pt x="591" y="143"/>
                    <a:pt x="455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6"/>
            <p:cNvSpPr/>
            <p:nvPr/>
          </p:nvSpPr>
          <p:spPr>
            <a:xfrm>
              <a:off x="1975500" y="2710825"/>
              <a:ext cx="14800" cy="14950"/>
            </a:xfrm>
            <a:custGeom>
              <a:avLst/>
              <a:gdLst/>
              <a:ahLst/>
              <a:cxnLst/>
              <a:rect l="l" t="t" r="r" b="b"/>
              <a:pathLst>
                <a:path w="592" h="598" extrusionOk="0">
                  <a:moveTo>
                    <a:pt x="279" y="0"/>
                  </a:moveTo>
                  <a:cubicBezTo>
                    <a:pt x="143" y="0"/>
                    <a:pt x="1" y="143"/>
                    <a:pt x="1" y="312"/>
                  </a:cubicBezTo>
                  <a:cubicBezTo>
                    <a:pt x="1" y="455"/>
                    <a:pt x="143" y="597"/>
                    <a:pt x="279" y="597"/>
                  </a:cubicBezTo>
                  <a:cubicBezTo>
                    <a:pt x="449" y="597"/>
                    <a:pt x="591" y="455"/>
                    <a:pt x="591" y="312"/>
                  </a:cubicBezTo>
                  <a:cubicBezTo>
                    <a:pt x="591" y="143"/>
                    <a:pt x="449" y="0"/>
                    <a:pt x="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6"/>
            <p:cNvSpPr/>
            <p:nvPr/>
          </p:nvSpPr>
          <p:spPr>
            <a:xfrm>
              <a:off x="2017225" y="2710825"/>
              <a:ext cx="14775" cy="14950"/>
            </a:xfrm>
            <a:custGeom>
              <a:avLst/>
              <a:gdLst/>
              <a:ahLst/>
              <a:cxnLst/>
              <a:rect l="l" t="t" r="r" b="b"/>
              <a:pathLst>
                <a:path w="591" h="598" extrusionOk="0">
                  <a:moveTo>
                    <a:pt x="306" y="0"/>
                  </a:moveTo>
                  <a:cubicBezTo>
                    <a:pt x="136" y="0"/>
                    <a:pt x="0" y="143"/>
                    <a:pt x="0" y="312"/>
                  </a:cubicBezTo>
                  <a:cubicBezTo>
                    <a:pt x="0" y="455"/>
                    <a:pt x="136" y="597"/>
                    <a:pt x="306" y="597"/>
                  </a:cubicBezTo>
                  <a:cubicBezTo>
                    <a:pt x="448" y="597"/>
                    <a:pt x="591" y="455"/>
                    <a:pt x="591" y="312"/>
                  </a:cubicBezTo>
                  <a:cubicBezTo>
                    <a:pt x="591" y="143"/>
                    <a:pt x="448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6"/>
            <p:cNvSpPr/>
            <p:nvPr/>
          </p:nvSpPr>
          <p:spPr>
            <a:xfrm>
              <a:off x="2059625" y="2710825"/>
              <a:ext cx="14075" cy="14950"/>
            </a:xfrm>
            <a:custGeom>
              <a:avLst/>
              <a:gdLst/>
              <a:ahLst/>
              <a:cxnLst/>
              <a:rect l="l" t="t" r="r" b="b"/>
              <a:pathLst>
                <a:path w="563" h="598" extrusionOk="0">
                  <a:moveTo>
                    <a:pt x="278" y="0"/>
                  </a:moveTo>
                  <a:cubicBezTo>
                    <a:pt x="109" y="0"/>
                    <a:pt x="0" y="143"/>
                    <a:pt x="0" y="312"/>
                  </a:cubicBezTo>
                  <a:cubicBezTo>
                    <a:pt x="0" y="455"/>
                    <a:pt x="109" y="597"/>
                    <a:pt x="278" y="597"/>
                  </a:cubicBezTo>
                  <a:cubicBezTo>
                    <a:pt x="448" y="597"/>
                    <a:pt x="563" y="455"/>
                    <a:pt x="563" y="312"/>
                  </a:cubicBezTo>
                  <a:cubicBezTo>
                    <a:pt x="563" y="143"/>
                    <a:pt x="448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6" name="Google Shape;1116;p46"/>
          <p:cNvSpPr txBox="1"/>
          <p:nvPr/>
        </p:nvSpPr>
        <p:spPr>
          <a:xfrm>
            <a:off x="1204355" y="1667125"/>
            <a:ext cx="7292874" cy="23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</a:pPr>
            <a:r>
              <a:rPr lang="en-IN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 collected 3 months data of nearly 20 items of 5 different categories. As Apollo has a computerised billing system so it was easy to get the sales data.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3429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</a:pPr>
            <a:r>
              <a:rPr lang="en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Data collected for analysis was primary data and was in a different format which was converted to feed it in Excel.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3429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3429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pilogue"/>
              <a:buChar char="●"/>
            </a:pPr>
            <a:r>
              <a:rPr lang="en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To consolidate and clean the data Excel was used. Excel was used for futher future analysis.</a:t>
            </a:r>
            <a:endParaRPr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117" name="Google Shape;11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00" y="3846200"/>
            <a:ext cx="1297300" cy="12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47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1125" name="Google Shape;1125;p47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02</a:t>
            </a:r>
            <a:endParaRPr sz="4300"/>
          </a:p>
        </p:txBody>
      </p:sp>
      <p:sp>
        <p:nvSpPr>
          <p:cNvPr id="1126" name="Google Shape;1126;p47"/>
          <p:cNvSpPr txBox="1">
            <a:spLocks noGrp="1"/>
          </p:cNvSpPr>
          <p:nvPr>
            <p:ph type="title"/>
          </p:nvPr>
        </p:nvSpPr>
        <p:spPr>
          <a:xfrm>
            <a:off x="3266121" y="772650"/>
            <a:ext cx="2611758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Revenue </a:t>
            </a:r>
            <a:r>
              <a:rPr lang="en-IN" sz="2000" i="1" dirty="0"/>
              <a:t>and</a:t>
            </a:r>
            <a:r>
              <a:rPr lang="en" sz="2000" i="1" dirty="0"/>
              <a:t> Sales</a:t>
            </a:r>
            <a:endParaRPr sz="2000" i="1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D1C9086-DAC5-49F1-9BF8-B8D1655C3E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503372"/>
              </p:ext>
            </p:extLst>
          </p:nvPr>
        </p:nvGraphicFramePr>
        <p:xfrm>
          <a:off x="3382223" y="2217418"/>
          <a:ext cx="5313927" cy="2275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B3EA236-A77E-C2DD-06B7-05F800BBBF89}"/>
              </a:ext>
            </a:extLst>
          </p:cNvPr>
          <p:cNvSpPr txBox="1"/>
          <p:nvPr/>
        </p:nvSpPr>
        <p:spPr>
          <a:xfrm>
            <a:off x="715649" y="1433884"/>
            <a:ext cx="2611758" cy="2282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Lower Sales in the first half of April.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Sudden hike in Sales from mid-April, got up to decent sales till April end, but started decreasing.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In May, gradual decrease in Sales until June and further.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49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1" name="Google Shape;1151;p49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02</a:t>
            </a:r>
            <a:endParaRPr sz="4300"/>
          </a:p>
        </p:txBody>
      </p:sp>
      <p:sp>
        <p:nvSpPr>
          <p:cNvPr id="1152" name="Google Shape;1152;p49"/>
          <p:cNvSpPr txBox="1">
            <a:spLocks noGrp="1"/>
          </p:cNvSpPr>
          <p:nvPr>
            <p:ph type="title"/>
          </p:nvPr>
        </p:nvSpPr>
        <p:spPr>
          <a:xfrm>
            <a:off x="3060252" y="772650"/>
            <a:ext cx="3023495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Apollo vs Competitors</a:t>
            </a:r>
            <a:endParaRPr sz="2000" i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A2502F9-F9D4-9C85-8271-5DD068EFA2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4306493"/>
              </p:ext>
            </p:extLst>
          </p:nvPr>
        </p:nvGraphicFramePr>
        <p:xfrm>
          <a:off x="715650" y="1300700"/>
          <a:ext cx="7795890" cy="3365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49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151" name="Google Shape;1151;p49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02</a:t>
            </a:r>
            <a:endParaRPr sz="4300"/>
          </a:p>
        </p:txBody>
      </p:sp>
      <p:sp>
        <p:nvSpPr>
          <p:cNvPr id="1152" name="Google Shape;1152;p49"/>
          <p:cNvSpPr txBox="1">
            <a:spLocks noGrp="1"/>
          </p:cNvSpPr>
          <p:nvPr>
            <p:ph type="title"/>
          </p:nvPr>
        </p:nvSpPr>
        <p:spPr>
          <a:xfrm>
            <a:off x="3060252" y="772650"/>
            <a:ext cx="3023495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Apollo vs Competitors</a:t>
            </a:r>
            <a:endParaRPr sz="2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31B21-3E5B-2221-001A-5BB9A1E9F72B}"/>
              </a:ext>
            </a:extLst>
          </p:cNvPr>
          <p:cNvSpPr txBox="1"/>
          <p:nvPr/>
        </p:nvSpPr>
        <p:spPr>
          <a:xfrm>
            <a:off x="715650" y="1602254"/>
            <a:ext cx="7712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In each Product Category Apollo has lower sales than its competitors.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Apollo’s sales in “Cold &amp; Flu” and “Vitamins and Supplements” categories are almost half to that of its competitors.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It can clearly be seen the main reason is Discounts, as in the graph Apollo’s Discounts are 3-5% lower than its competitors.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This shows how Apollo is facing challenges due to its competitors and their discounts.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89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3842800"/>
            <a:ext cx="1300700" cy="13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50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50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02</a:t>
            </a:r>
            <a:endParaRPr sz="4300"/>
          </a:p>
        </p:txBody>
      </p:sp>
      <p:sp>
        <p:nvSpPr>
          <p:cNvPr id="1165" name="Google Shape;1165;p50"/>
          <p:cNvSpPr txBox="1">
            <a:spLocks noGrp="1"/>
          </p:cNvSpPr>
          <p:nvPr>
            <p:ph type="title"/>
          </p:nvPr>
        </p:nvSpPr>
        <p:spPr>
          <a:xfrm>
            <a:off x="3875117" y="772650"/>
            <a:ext cx="1393765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Inventory</a:t>
            </a:r>
            <a:endParaRPr sz="2000" i="1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6680119-69AD-3B57-C384-3F17E36E30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209427"/>
              </p:ext>
            </p:extLst>
          </p:nvPr>
        </p:nvGraphicFramePr>
        <p:xfrm>
          <a:off x="3626060" y="1802871"/>
          <a:ext cx="4802290" cy="2690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83F6A51-2262-0C2A-D075-F018ADA14FDB}"/>
              </a:ext>
            </a:extLst>
          </p:cNvPr>
          <p:cNvSpPr txBox="1"/>
          <p:nvPr/>
        </p:nvSpPr>
        <p:spPr>
          <a:xfrm>
            <a:off x="715649" y="1159950"/>
            <a:ext cx="2910411" cy="3113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There were many stockouts faced in the month of April, few in May and in June its almost zero, the main reason being reduces sales.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Items like, Antacids, Fish Oil, </a:t>
            </a:r>
            <a:r>
              <a:rPr lang="en-IN" sz="1200" dirty="0" err="1">
                <a:latin typeface="Epilogue" panose="020B0604020202020204" charset="0"/>
                <a:cs typeface="Poppins" panose="00000500000000000000" pitchFamily="2" charset="0"/>
              </a:rPr>
              <a:t>Isabgol</a:t>
            </a: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, Multivitamin, Vitamin C most frequently got out of stock.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latin typeface="Epilogue" panose="020B0604020202020204" charset="0"/>
                <a:cs typeface="Poppins" panose="00000500000000000000" pitchFamily="2" charset="0"/>
              </a:rPr>
              <a:t>Inventory issues leads to unsatisfied customers.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1"/>
          <p:cNvSpPr txBox="1">
            <a:spLocks noGrp="1"/>
          </p:cNvSpPr>
          <p:nvPr>
            <p:ph type="title"/>
          </p:nvPr>
        </p:nvSpPr>
        <p:spPr>
          <a:xfrm>
            <a:off x="715650" y="193650"/>
            <a:ext cx="7712700" cy="5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</a:t>
            </a:r>
            <a:endParaRPr dirty="0"/>
          </a:p>
        </p:txBody>
      </p:sp>
      <p:sp>
        <p:nvSpPr>
          <p:cNvPr id="1176" name="Google Shape;1176;p51"/>
          <p:cNvSpPr txBox="1">
            <a:spLocks noGrp="1"/>
          </p:cNvSpPr>
          <p:nvPr>
            <p:ph type="title" idx="4294967295"/>
          </p:nvPr>
        </p:nvSpPr>
        <p:spPr>
          <a:xfrm>
            <a:off x="-351150" y="0"/>
            <a:ext cx="1066800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03</a:t>
            </a:r>
            <a:endParaRPr sz="4300"/>
          </a:p>
        </p:txBody>
      </p:sp>
      <p:grpSp>
        <p:nvGrpSpPr>
          <p:cNvPr id="1177" name="Google Shape;1177;p51"/>
          <p:cNvGrpSpPr/>
          <p:nvPr/>
        </p:nvGrpSpPr>
        <p:grpSpPr>
          <a:xfrm>
            <a:off x="423163" y="3889027"/>
            <a:ext cx="1066769" cy="1206123"/>
            <a:chOff x="4206459" y="1191441"/>
            <a:chExt cx="712557" cy="785901"/>
          </a:xfrm>
        </p:grpSpPr>
        <p:sp>
          <p:nvSpPr>
            <p:cNvPr id="1178" name="Google Shape;1178;p51"/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1"/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1"/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1"/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51"/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83" name="Google Shape;1183;p51"/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51"/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51"/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51"/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7" name="Google Shape;1187;p51"/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88" name="Google Shape;1188;p51"/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51"/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51"/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1"/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2" name="Google Shape;1192;p51"/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193" name="Google Shape;1193;p51"/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1"/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1"/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1"/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7" name="Google Shape;1197;p51"/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198" name="Google Shape;1198;p51"/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1"/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1"/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1"/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2" name="Google Shape;1202;p51"/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51"/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1207" name="Google Shape;1207;p51"/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1"/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1"/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1"/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1" name="Google Shape;1211;p51"/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1212" name="Google Shape;1212;p51"/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1"/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1"/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51"/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064EBE-2E34-94A1-A875-131A975C2EF1}"/>
              </a:ext>
            </a:extLst>
          </p:cNvPr>
          <p:cNvSpPr txBox="1"/>
          <p:nvPr/>
        </p:nvSpPr>
        <p:spPr>
          <a:xfrm>
            <a:off x="1453712" y="1242790"/>
            <a:ext cx="6236575" cy="2646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Epilogue" panose="020B0604020202020204" charset="0"/>
                <a:cs typeface="Poppins" panose="00000500000000000000" pitchFamily="2" charset="0"/>
              </a:rPr>
              <a:t>Better Discounts by competitors reducing footfalls and hence, sales at Apollo.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Epilogue" panose="020B0604020202020204" charset="0"/>
                <a:cs typeface="Poppins" panose="00000500000000000000" pitchFamily="2" charset="0"/>
              </a:rPr>
              <a:t>Sales of categories like “Cold &amp; Flu” and “Vitamins &amp; Supplements” are much more affected by competitors as they are half as that of the competitors due to several reasons like more discounts and better inventory management.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Epilogue" panose="020B0604020202020204" charset="0"/>
                <a:cs typeface="Poppins" panose="00000500000000000000" pitchFamily="2" charset="0"/>
              </a:rPr>
              <a:t>Frequent stockouts of products shows problems in inventory management, this leads to unsatisfied customers.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E2050"/>
      </a:dk1>
      <a:lt1>
        <a:srgbClr val="EAECF1"/>
      </a:lt1>
      <a:dk2>
        <a:srgbClr val="03EDAE"/>
      </a:dk2>
      <a:lt2>
        <a:srgbClr val="3F70E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20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664</Words>
  <Application>Microsoft Office PowerPoint</Application>
  <PresentationFormat>On-screen Show (16:9)</PresentationFormat>
  <Paragraphs>104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Poppins</vt:lpstr>
      <vt:lpstr>Nunito Light</vt:lpstr>
      <vt:lpstr>Bebas Neue</vt:lpstr>
      <vt:lpstr>Epilogue</vt:lpstr>
      <vt:lpstr>Poppins SemiBold</vt:lpstr>
      <vt:lpstr>Times New Roman</vt:lpstr>
      <vt:lpstr>Raleway</vt:lpstr>
      <vt:lpstr>Arial</vt:lpstr>
      <vt:lpstr>BenchNine</vt:lpstr>
      <vt:lpstr>Simple Light</vt:lpstr>
      <vt:lpstr>BUSINESS DATA MANAGEMENT  CAPSTONE PROJECT </vt:lpstr>
      <vt:lpstr>Contents </vt:lpstr>
      <vt:lpstr>Executive summary</vt:lpstr>
      <vt:lpstr>Data Collection &amp; Cleaning</vt:lpstr>
      <vt:lpstr>Data Analysis</vt:lpstr>
      <vt:lpstr>Data Analysis </vt:lpstr>
      <vt:lpstr>Data Analysis </vt:lpstr>
      <vt:lpstr>Data Analysis  </vt:lpstr>
      <vt:lpstr>Findings</vt:lpstr>
      <vt:lpstr>Final Recommendations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Harsh Raj</dc:creator>
  <cp:lastModifiedBy>Harsh Raj</cp:lastModifiedBy>
  <cp:revision>11</cp:revision>
  <dcterms:modified xsi:type="dcterms:W3CDTF">2024-08-27T05:06:55Z</dcterms:modified>
</cp:coreProperties>
</file>